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5" r:id="rId1"/>
  </p:sldMasterIdLst>
  <p:sldIdLst>
    <p:sldId id="256" r:id="rId2"/>
    <p:sldId id="267" r:id="rId3"/>
    <p:sldId id="268" r:id="rId4"/>
    <p:sldId id="258" r:id="rId5"/>
    <p:sldId id="262" r:id="rId6"/>
    <p:sldId id="263" r:id="rId7"/>
    <p:sldId id="264" r:id="rId8"/>
    <p:sldId id="259" r:id="rId9"/>
    <p:sldId id="260" r:id="rId10"/>
    <p:sldId id="265" r:id="rId11"/>
    <p:sldId id="261" r:id="rId12"/>
    <p:sldId id="266" r:id="rId13"/>
    <p:sldId id="270" r:id="rId14"/>
    <p:sldId id="272" r:id="rId15"/>
    <p:sldId id="271" r:id="rId16"/>
    <p:sldId id="273" r:id="rId17"/>
    <p:sldId id="274" r:id="rId18"/>
    <p:sldId id="257" r:id="rId19"/>
    <p:sldId id="269"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1527398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los estilos de texto del patrón</a:t>
            </a:r>
          </a:p>
        </p:txBody>
      </p:sp>
      <p:sp>
        <p:nvSpPr>
          <p:cNvPr id="4" name="Date Placeholder 3"/>
          <p:cNvSpPr>
            <a:spLocks noGrp="1"/>
          </p:cNvSpPr>
          <p:nvPr>
            <p:ph type="dt" sz="half" idx="10"/>
          </p:nvPr>
        </p:nvSpPr>
        <p:spPr/>
        <p:txBody>
          <a:bodyPr/>
          <a:lstStyle/>
          <a:p>
            <a:fld id="{B61BEF0D-F0BB-DE4B-95CE-6DB70DBA9567}" type="datetimeFigureOut">
              <a:rPr lang="en-US" smtClean="0"/>
              <a:pPr/>
              <a:t>12/1/2020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7989931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Editar los estilos de texto del patrón</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los estilos de texto del patrón</a:t>
            </a:r>
          </a:p>
        </p:txBody>
      </p:sp>
      <p:sp>
        <p:nvSpPr>
          <p:cNvPr id="4" name="Date Placeholder 3"/>
          <p:cNvSpPr>
            <a:spLocks noGrp="1"/>
          </p:cNvSpPr>
          <p:nvPr>
            <p:ph type="dt" sz="half" idx="10"/>
          </p:nvPr>
        </p:nvSpPr>
        <p:spPr/>
        <p:txBody>
          <a:bodyPr/>
          <a:lstStyle/>
          <a:p>
            <a:fld id="{B61BEF0D-F0BB-DE4B-95CE-6DB70DBA9567}" type="datetimeFigureOut">
              <a:rPr lang="en-US" smtClean="0"/>
              <a:pPr/>
              <a:t>12/1/2020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20965864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los estilos de texto del patrón</a:t>
            </a:r>
          </a:p>
        </p:txBody>
      </p:sp>
      <p:sp>
        <p:nvSpPr>
          <p:cNvPr id="4" name="Date Placeholder 3"/>
          <p:cNvSpPr>
            <a:spLocks noGrp="1"/>
          </p:cNvSpPr>
          <p:nvPr>
            <p:ph type="dt" sz="half" idx="10"/>
          </p:nvPr>
        </p:nvSpPr>
        <p:spPr/>
        <p:txBody>
          <a:bodyPr/>
          <a:lstStyle/>
          <a:p>
            <a:fld id="{B61BEF0D-F0BB-DE4B-95CE-6DB70DBA9567}" type="datetimeFigureOut">
              <a:rPr lang="en-US" smtClean="0"/>
              <a:pPr/>
              <a:t>12/1/2020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7437432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Editar los estilos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los estilos de texto del patrón</a:t>
            </a:r>
          </a:p>
        </p:txBody>
      </p:sp>
      <p:sp>
        <p:nvSpPr>
          <p:cNvPr id="4" name="Date Placeholder 3"/>
          <p:cNvSpPr>
            <a:spLocks noGrp="1"/>
          </p:cNvSpPr>
          <p:nvPr>
            <p:ph type="dt" sz="half" idx="10"/>
          </p:nvPr>
        </p:nvSpPr>
        <p:spPr/>
        <p:txBody>
          <a:bodyPr/>
          <a:lstStyle/>
          <a:p>
            <a:fld id="{B61BEF0D-F0BB-DE4B-95CE-6DB70DBA9567}" type="datetimeFigureOut">
              <a:rPr lang="en-US" smtClean="0"/>
              <a:pPr/>
              <a:t>12/1/2020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43817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Editar los estilos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los estilos de texto del patrón</a:t>
            </a:r>
          </a:p>
        </p:txBody>
      </p:sp>
      <p:sp>
        <p:nvSpPr>
          <p:cNvPr id="4" name="Date Placeholder 3"/>
          <p:cNvSpPr>
            <a:spLocks noGrp="1"/>
          </p:cNvSpPr>
          <p:nvPr>
            <p:ph type="dt" sz="half" idx="10"/>
          </p:nvPr>
        </p:nvSpPr>
        <p:spPr/>
        <p:txBody>
          <a:bodyPr/>
          <a:lstStyle/>
          <a:p>
            <a:fld id="{B61BEF0D-F0BB-DE4B-95CE-6DB70DBA9567}" type="datetimeFigureOut">
              <a:rPr lang="en-US" smtClean="0"/>
              <a:pPr/>
              <a:t>12/1/2020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40666808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40963470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7678895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8306761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los estilos de texto del patrón</a:t>
            </a:r>
          </a:p>
        </p:txBody>
      </p:sp>
      <p:sp>
        <p:nvSpPr>
          <p:cNvPr id="4" name="Date Placeholder 3"/>
          <p:cNvSpPr>
            <a:spLocks noGrp="1"/>
          </p:cNvSpPr>
          <p:nvPr>
            <p:ph type="dt" sz="half" idx="10"/>
          </p:nvPr>
        </p:nvSpPr>
        <p:spPr/>
        <p:txBody>
          <a:bodyPr/>
          <a:lstStyle/>
          <a:p>
            <a:fld id="{B61BEF0D-F0BB-DE4B-95CE-6DB70DBA9567}" type="datetimeFigureOut">
              <a:rPr lang="en-US" smtClean="0"/>
              <a:pPr/>
              <a:t>12/1/2020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7425830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12/1/2020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1986525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12/1/2020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1771770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12/1/2020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8245626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12/1/2020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917482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s-ES"/>
              <a:t>Editar los estilos de texto del patrón</a:t>
            </a:r>
          </a:p>
        </p:txBody>
      </p:sp>
      <p:sp>
        <p:nvSpPr>
          <p:cNvPr id="5" name="Date Placeholder 4"/>
          <p:cNvSpPr>
            <a:spLocks noGrp="1"/>
          </p:cNvSpPr>
          <p:nvPr>
            <p:ph type="dt" sz="half" idx="10"/>
          </p:nvPr>
        </p:nvSpPr>
        <p:spPr/>
        <p:txBody>
          <a:bodyPr/>
          <a:lstStyle/>
          <a:p>
            <a:fld id="{B61BEF0D-F0BB-DE4B-95CE-6DB70DBA9567}" type="datetimeFigureOut">
              <a:rPr lang="en-US" smtClean="0"/>
              <a:pPr/>
              <a:t>12/1/2020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8462858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los estilos de texto del patrón</a:t>
            </a:r>
          </a:p>
        </p:txBody>
      </p:sp>
      <p:sp>
        <p:nvSpPr>
          <p:cNvPr id="5" name="Date Placeholder 4"/>
          <p:cNvSpPr>
            <a:spLocks noGrp="1"/>
          </p:cNvSpPr>
          <p:nvPr>
            <p:ph type="dt" sz="half" idx="10"/>
          </p:nvPr>
        </p:nvSpPr>
        <p:spPr/>
        <p:txBody>
          <a:bodyPr/>
          <a:lstStyle/>
          <a:p>
            <a:fld id="{B61BEF0D-F0BB-DE4B-95CE-6DB70DBA9567}" type="datetimeFigureOut">
              <a:rPr lang="en-US" smtClean="0"/>
              <a:pPr/>
              <a:t>12/1/2020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6904552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smtClean="0"/>
              <a:pPr/>
              <a:t>12/1/2020</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924165338"/>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 id="2147483678" r:id="rId13"/>
    <p:sldLayoutId id="2147483679" r:id="rId14"/>
    <p:sldLayoutId id="2147483680" r:id="rId15"/>
    <p:sldLayoutId id="2147483681"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5.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7483DDB-FBF1-4FE5-A12A-7663DB967B22}"/>
              </a:ext>
            </a:extLst>
          </p:cNvPr>
          <p:cNvSpPr>
            <a:spLocks noGrp="1"/>
          </p:cNvSpPr>
          <p:nvPr>
            <p:ph type="ctrTitle"/>
          </p:nvPr>
        </p:nvSpPr>
        <p:spPr>
          <a:xfrm>
            <a:off x="800168" y="2739735"/>
            <a:ext cx="8915399" cy="2262781"/>
          </a:xfrm>
        </p:spPr>
        <p:txBody>
          <a:bodyPr>
            <a:normAutofit/>
          </a:bodyPr>
          <a:lstStyle/>
          <a:p>
            <a:pPr algn="ctr"/>
            <a:r>
              <a:rPr lang="es-EC" sz="6000" dirty="0"/>
              <a:t>SAN JUDAS TADEO</a:t>
            </a:r>
          </a:p>
        </p:txBody>
      </p:sp>
      <p:sp>
        <p:nvSpPr>
          <p:cNvPr id="3" name="Subtítulo 2">
            <a:extLst>
              <a:ext uri="{FF2B5EF4-FFF2-40B4-BE49-F238E27FC236}">
                <a16:creationId xmlns:a16="http://schemas.microsoft.com/office/drawing/2014/main" id="{49F42AE3-D6E4-4108-AA49-A024F7458FC0}"/>
              </a:ext>
            </a:extLst>
          </p:cNvPr>
          <p:cNvSpPr>
            <a:spLocks noGrp="1"/>
          </p:cNvSpPr>
          <p:nvPr>
            <p:ph type="subTitle" idx="1"/>
          </p:nvPr>
        </p:nvSpPr>
        <p:spPr>
          <a:xfrm>
            <a:off x="800168" y="5165035"/>
            <a:ext cx="8915399" cy="1126283"/>
          </a:xfrm>
        </p:spPr>
        <p:txBody>
          <a:bodyPr>
            <a:normAutofit lnSpcReduction="10000"/>
          </a:bodyPr>
          <a:lstStyle/>
          <a:p>
            <a:pPr algn="ctr"/>
            <a:r>
              <a:rPr lang="es-EC" sz="3600" dirty="0">
                <a:solidFill>
                  <a:schemeClr val="accent6">
                    <a:lumMod val="50000"/>
                  </a:schemeClr>
                </a:solidFill>
              </a:rPr>
              <a:t>Patrono de las causas desesperadas o imposibles</a:t>
            </a:r>
          </a:p>
        </p:txBody>
      </p:sp>
      <p:pic>
        <p:nvPicPr>
          <p:cNvPr id="4" name="Imagen 3">
            <a:extLst>
              <a:ext uri="{FF2B5EF4-FFF2-40B4-BE49-F238E27FC236}">
                <a16:creationId xmlns:a16="http://schemas.microsoft.com/office/drawing/2014/main" id="{776DCE20-A29E-4BB3-A5D8-2B055D954C8D}"/>
              </a:ext>
            </a:extLst>
          </p:cNvPr>
          <p:cNvPicPr>
            <a:picLocks noChangeAspect="1"/>
          </p:cNvPicPr>
          <p:nvPr/>
        </p:nvPicPr>
        <p:blipFill>
          <a:blip r:embed="rId2"/>
          <a:stretch>
            <a:fillRect/>
          </a:stretch>
        </p:blipFill>
        <p:spPr>
          <a:xfrm>
            <a:off x="4030134" y="156532"/>
            <a:ext cx="2436927" cy="4092787"/>
          </a:xfrm>
          <a:prstGeom prst="rect">
            <a:avLst/>
          </a:prstGeom>
        </p:spPr>
      </p:pic>
    </p:spTree>
    <p:extLst>
      <p:ext uri="{BB962C8B-B14F-4D97-AF65-F5344CB8AC3E}">
        <p14:creationId xmlns:p14="http://schemas.microsoft.com/office/powerpoint/2010/main" val="33224675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36FD855-0965-48BD-B308-674BD02C30E7}"/>
              </a:ext>
            </a:extLst>
          </p:cNvPr>
          <p:cNvSpPr>
            <a:spLocks noGrp="1"/>
          </p:cNvSpPr>
          <p:nvPr>
            <p:ph type="title"/>
          </p:nvPr>
        </p:nvSpPr>
        <p:spPr>
          <a:xfrm>
            <a:off x="677334" y="218661"/>
            <a:ext cx="8596668" cy="1320800"/>
          </a:xfrm>
        </p:spPr>
        <p:txBody>
          <a:bodyPr/>
          <a:lstStyle/>
          <a:p>
            <a:r>
              <a:rPr lang="es-EC" dirty="0"/>
              <a:t>Reliquias</a:t>
            </a:r>
          </a:p>
        </p:txBody>
      </p:sp>
      <p:sp>
        <p:nvSpPr>
          <p:cNvPr id="3" name="Marcador de contenido 2">
            <a:extLst>
              <a:ext uri="{FF2B5EF4-FFF2-40B4-BE49-F238E27FC236}">
                <a16:creationId xmlns:a16="http://schemas.microsoft.com/office/drawing/2014/main" id="{7B553A43-1528-4A4B-9D4E-64F6AF770CF1}"/>
              </a:ext>
            </a:extLst>
          </p:cNvPr>
          <p:cNvSpPr>
            <a:spLocks noGrp="1"/>
          </p:cNvSpPr>
          <p:nvPr>
            <p:ph idx="1"/>
          </p:nvPr>
        </p:nvSpPr>
        <p:spPr>
          <a:xfrm>
            <a:off x="677334" y="1139688"/>
            <a:ext cx="10931570" cy="1974574"/>
          </a:xfrm>
        </p:spPr>
        <p:txBody>
          <a:bodyPr>
            <a:normAutofit/>
          </a:bodyPr>
          <a:lstStyle/>
          <a:p>
            <a:r>
              <a:rPr lang="es-EC" sz="2800" dirty="0"/>
              <a:t>Al conocer la noticia de la muerte de estos apóstoles, el rey </a:t>
            </a:r>
            <a:r>
              <a:rPr lang="es-EC" sz="2800" dirty="0" err="1"/>
              <a:t>Acab</a:t>
            </a:r>
            <a:r>
              <a:rPr lang="es-EC" sz="2800" dirty="0"/>
              <a:t> de Babilonia habría invadido el lugar con sus soldados, recogido los cuerpos de Judas Tadeo y Simón el Cananeo, y llevado los mismos a la ciudad de Babilonia. </a:t>
            </a:r>
          </a:p>
        </p:txBody>
      </p:sp>
      <p:pic>
        <p:nvPicPr>
          <p:cNvPr id="5" name="Imagen 4">
            <a:extLst>
              <a:ext uri="{FF2B5EF4-FFF2-40B4-BE49-F238E27FC236}">
                <a16:creationId xmlns:a16="http://schemas.microsoft.com/office/drawing/2014/main" id="{70FA4437-E362-4E4F-9DE5-98DD46350EBC}"/>
              </a:ext>
            </a:extLst>
          </p:cNvPr>
          <p:cNvPicPr>
            <a:picLocks noChangeAspect="1"/>
          </p:cNvPicPr>
          <p:nvPr/>
        </p:nvPicPr>
        <p:blipFill>
          <a:blip r:embed="rId2"/>
          <a:stretch>
            <a:fillRect/>
          </a:stretch>
        </p:blipFill>
        <p:spPr>
          <a:xfrm>
            <a:off x="7488838" y="3743738"/>
            <a:ext cx="4703162" cy="3151119"/>
          </a:xfrm>
          <a:prstGeom prst="rect">
            <a:avLst/>
          </a:prstGeom>
        </p:spPr>
      </p:pic>
      <p:sp>
        <p:nvSpPr>
          <p:cNvPr id="6" name="Marcador de contenido 2">
            <a:extLst>
              <a:ext uri="{FF2B5EF4-FFF2-40B4-BE49-F238E27FC236}">
                <a16:creationId xmlns:a16="http://schemas.microsoft.com/office/drawing/2014/main" id="{003E9FB4-A8CB-4DA6-B746-DF65EC366813}"/>
              </a:ext>
            </a:extLst>
          </p:cNvPr>
          <p:cNvSpPr txBox="1">
            <a:spLocks/>
          </p:cNvSpPr>
          <p:nvPr/>
        </p:nvSpPr>
        <p:spPr>
          <a:xfrm>
            <a:off x="677334" y="3173481"/>
            <a:ext cx="6916162" cy="3465858"/>
          </a:xfrm>
          <a:prstGeom prst="rect">
            <a:avLst/>
          </a:prstGeom>
        </p:spPr>
        <p:txBody>
          <a:bodyPr vert="horz" lIns="91440" tIns="45720" rIns="91440" bIns="45720" rtlCol="0">
            <a:normAutofit fontScale="925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s-EC" sz="2800" dirty="0"/>
              <a:t>En el año 800, el papa León III le presentó a Carlomagno un conjunto de restos óseos, declarando que eran las reliquias de ambos santos. </a:t>
            </a:r>
          </a:p>
          <a:p>
            <a:r>
              <a:rPr lang="es-EC" sz="2800" dirty="0"/>
              <a:t>Hoy, parte de las reliquias se veneran en una cripta de la Basílica de San Pedro y otra parte en la Basílica de San Saturnino de Tolosa, en Toulouse (Francia). </a:t>
            </a:r>
          </a:p>
        </p:txBody>
      </p:sp>
    </p:spTree>
    <p:extLst>
      <p:ext uri="{BB962C8B-B14F-4D97-AF65-F5344CB8AC3E}">
        <p14:creationId xmlns:p14="http://schemas.microsoft.com/office/powerpoint/2010/main" val="31346321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B691143-52EE-46F0-A903-4D0858407371}"/>
              </a:ext>
            </a:extLst>
          </p:cNvPr>
          <p:cNvSpPr>
            <a:spLocks noGrp="1"/>
          </p:cNvSpPr>
          <p:nvPr>
            <p:ph type="title"/>
          </p:nvPr>
        </p:nvSpPr>
        <p:spPr>
          <a:xfrm>
            <a:off x="690586" y="351183"/>
            <a:ext cx="8596668" cy="1320800"/>
          </a:xfrm>
        </p:spPr>
        <p:txBody>
          <a:bodyPr/>
          <a:lstStyle/>
          <a:p>
            <a:r>
              <a:rPr lang="es-EC" dirty="0"/>
              <a:t>Veneración</a:t>
            </a:r>
          </a:p>
        </p:txBody>
      </p:sp>
      <p:sp>
        <p:nvSpPr>
          <p:cNvPr id="3" name="Marcador de contenido 2">
            <a:extLst>
              <a:ext uri="{FF2B5EF4-FFF2-40B4-BE49-F238E27FC236}">
                <a16:creationId xmlns:a16="http://schemas.microsoft.com/office/drawing/2014/main" id="{8AC4D6D7-677F-4A77-B7D7-D21E8AF64C43}"/>
              </a:ext>
            </a:extLst>
          </p:cNvPr>
          <p:cNvSpPr>
            <a:spLocks noGrp="1"/>
          </p:cNvSpPr>
          <p:nvPr>
            <p:ph idx="1"/>
          </p:nvPr>
        </p:nvSpPr>
        <p:spPr>
          <a:xfrm>
            <a:off x="490330" y="1205948"/>
            <a:ext cx="9215645" cy="5128591"/>
          </a:xfrm>
        </p:spPr>
        <p:txBody>
          <a:bodyPr>
            <a:normAutofit fontScale="92500" lnSpcReduction="10000"/>
          </a:bodyPr>
          <a:lstStyle/>
          <a:p>
            <a:r>
              <a:rPr lang="es-EC" sz="2800" dirty="0"/>
              <a:t>Los dominicos comenzaron a trabajar en la actual Armenia poco después de la aprobación de la Orden de predicadores en 1216. </a:t>
            </a:r>
          </a:p>
          <a:p>
            <a:r>
              <a:rPr lang="es-EC" sz="2800" dirty="0"/>
              <a:t>En aquel tiempo, había una devoción importante a Judas Tadeo en esa área, tanto por parte de cristianos católicos como de cristianos ortodoxos, la cual duró hasta que tuvieron lugar persecuciones y expulsiones sucesivas de las minorías cristianas en la región. </a:t>
            </a:r>
          </a:p>
          <a:p>
            <a:r>
              <a:rPr lang="es-EC" sz="2800" dirty="0"/>
              <a:t>La devoción a San Judas Tadeo comenzó de nuevo en el siglo XIX en Italia y España, extendiéndose por América Latina y, finalmente, por los Estados Unidos, debido al trabajo de los claretianos y los dominicos en el década de 1920. </a:t>
            </a:r>
          </a:p>
        </p:txBody>
      </p:sp>
      <p:pic>
        <p:nvPicPr>
          <p:cNvPr id="6" name="Imagen 5">
            <a:extLst>
              <a:ext uri="{FF2B5EF4-FFF2-40B4-BE49-F238E27FC236}">
                <a16:creationId xmlns:a16="http://schemas.microsoft.com/office/drawing/2014/main" id="{A467D124-1D20-4A30-8A7A-993D759F627E}"/>
              </a:ext>
            </a:extLst>
          </p:cNvPr>
          <p:cNvPicPr>
            <a:picLocks noChangeAspect="1"/>
          </p:cNvPicPr>
          <p:nvPr/>
        </p:nvPicPr>
        <p:blipFill>
          <a:blip r:embed="rId2"/>
          <a:stretch>
            <a:fillRect/>
          </a:stretch>
        </p:blipFill>
        <p:spPr>
          <a:xfrm>
            <a:off x="9163295" y="0"/>
            <a:ext cx="3028705" cy="2239617"/>
          </a:xfrm>
          <a:prstGeom prst="rect">
            <a:avLst/>
          </a:prstGeom>
        </p:spPr>
      </p:pic>
    </p:spTree>
    <p:extLst>
      <p:ext uri="{BB962C8B-B14F-4D97-AF65-F5344CB8AC3E}">
        <p14:creationId xmlns:p14="http://schemas.microsoft.com/office/powerpoint/2010/main" val="28753169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B691143-52EE-46F0-A903-4D0858407371}"/>
              </a:ext>
            </a:extLst>
          </p:cNvPr>
          <p:cNvSpPr>
            <a:spLocks noGrp="1"/>
          </p:cNvSpPr>
          <p:nvPr>
            <p:ph type="title"/>
          </p:nvPr>
        </p:nvSpPr>
        <p:spPr/>
        <p:txBody>
          <a:bodyPr/>
          <a:lstStyle/>
          <a:p>
            <a:r>
              <a:rPr lang="es-EC" dirty="0"/>
              <a:t>Veneración</a:t>
            </a:r>
          </a:p>
        </p:txBody>
      </p:sp>
      <p:sp>
        <p:nvSpPr>
          <p:cNvPr id="3" name="Marcador de contenido 2">
            <a:extLst>
              <a:ext uri="{FF2B5EF4-FFF2-40B4-BE49-F238E27FC236}">
                <a16:creationId xmlns:a16="http://schemas.microsoft.com/office/drawing/2014/main" id="{8AC4D6D7-677F-4A77-B7D7-D21E8AF64C43}"/>
              </a:ext>
            </a:extLst>
          </p:cNvPr>
          <p:cNvSpPr>
            <a:spLocks noGrp="1"/>
          </p:cNvSpPr>
          <p:nvPr>
            <p:ph idx="1"/>
          </p:nvPr>
        </p:nvSpPr>
        <p:spPr>
          <a:xfrm>
            <a:off x="677334" y="1748791"/>
            <a:ext cx="5113866" cy="3880773"/>
          </a:xfrm>
        </p:spPr>
        <p:txBody>
          <a:bodyPr>
            <a:normAutofit fontScale="92500"/>
          </a:bodyPr>
          <a:lstStyle/>
          <a:p>
            <a:r>
              <a:rPr lang="es-EC" sz="2800" dirty="0"/>
              <a:t>Hoy en día, la tradición católica lo venera como el santo de las causas difíciles y desesperadas. Su festividad se celebra en la liturgia católica el 28 de octubre, aunque popularmente suele ser recordado el día 28 de cada mes.</a:t>
            </a:r>
          </a:p>
        </p:txBody>
      </p:sp>
      <p:pic>
        <p:nvPicPr>
          <p:cNvPr id="5" name="Imagen 4">
            <a:extLst>
              <a:ext uri="{FF2B5EF4-FFF2-40B4-BE49-F238E27FC236}">
                <a16:creationId xmlns:a16="http://schemas.microsoft.com/office/drawing/2014/main" id="{912EFBF9-F5BB-43B1-842A-E3AB7BA8E268}"/>
              </a:ext>
            </a:extLst>
          </p:cNvPr>
          <p:cNvPicPr>
            <a:picLocks noChangeAspect="1"/>
          </p:cNvPicPr>
          <p:nvPr/>
        </p:nvPicPr>
        <p:blipFill>
          <a:blip r:embed="rId2"/>
          <a:stretch>
            <a:fillRect/>
          </a:stretch>
        </p:blipFill>
        <p:spPr>
          <a:xfrm>
            <a:off x="5907416" y="2037729"/>
            <a:ext cx="6284584" cy="3302898"/>
          </a:xfrm>
          <a:prstGeom prst="rect">
            <a:avLst/>
          </a:prstGeom>
        </p:spPr>
      </p:pic>
    </p:spTree>
    <p:extLst>
      <p:ext uri="{BB962C8B-B14F-4D97-AF65-F5344CB8AC3E}">
        <p14:creationId xmlns:p14="http://schemas.microsoft.com/office/powerpoint/2010/main" val="15193725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874E51A-657A-48AB-BDEE-0EF638568655}"/>
              </a:ext>
            </a:extLst>
          </p:cNvPr>
          <p:cNvSpPr>
            <a:spLocks noGrp="1"/>
          </p:cNvSpPr>
          <p:nvPr>
            <p:ph type="title"/>
          </p:nvPr>
        </p:nvSpPr>
        <p:spPr/>
        <p:txBody>
          <a:bodyPr/>
          <a:lstStyle/>
          <a:p>
            <a:r>
              <a:rPr lang="es-EC" dirty="0"/>
              <a:t>San Judas Tadeo en el Ecuador</a:t>
            </a:r>
          </a:p>
        </p:txBody>
      </p:sp>
      <p:sp>
        <p:nvSpPr>
          <p:cNvPr id="3" name="Marcador de contenido 2">
            <a:extLst>
              <a:ext uri="{FF2B5EF4-FFF2-40B4-BE49-F238E27FC236}">
                <a16:creationId xmlns:a16="http://schemas.microsoft.com/office/drawing/2014/main" id="{4E70EA76-FA89-412F-BDE0-E191363BE6E2}"/>
              </a:ext>
            </a:extLst>
          </p:cNvPr>
          <p:cNvSpPr>
            <a:spLocks noGrp="1"/>
          </p:cNvSpPr>
          <p:nvPr>
            <p:ph idx="1"/>
          </p:nvPr>
        </p:nvSpPr>
        <p:spPr>
          <a:xfrm>
            <a:off x="584568" y="1681327"/>
            <a:ext cx="3444092" cy="4441175"/>
          </a:xfrm>
        </p:spPr>
        <p:txBody>
          <a:bodyPr>
            <a:normAutofit fontScale="92500" lnSpcReduction="20000"/>
          </a:bodyPr>
          <a:lstStyle/>
          <a:p>
            <a:r>
              <a:rPr lang="es-EC" sz="2800" dirty="0"/>
              <a:t>El santo en mención es uno de las más </a:t>
            </a:r>
            <a:r>
              <a:rPr lang="es-EC" sz="2800" b="1" dirty="0"/>
              <a:t>venerados </a:t>
            </a:r>
            <a:r>
              <a:rPr lang="es-EC" sz="2800" dirty="0"/>
              <a:t>en la iglesia de Santo Domingo, ubicada en la Rocafuerte y Guayaquil, en el Centro de Quito.</a:t>
            </a:r>
          </a:p>
          <a:p>
            <a:r>
              <a:rPr lang="es-EC" sz="2800" dirty="0"/>
              <a:t>Una talla similar también se venera en la iglesia de San Francisco</a:t>
            </a:r>
          </a:p>
        </p:txBody>
      </p:sp>
      <p:pic>
        <p:nvPicPr>
          <p:cNvPr id="4" name="Imagen 3">
            <a:extLst>
              <a:ext uri="{FF2B5EF4-FFF2-40B4-BE49-F238E27FC236}">
                <a16:creationId xmlns:a16="http://schemas.microsoft.com/office/drawing/2014/main" id="{CA374AEF-8ED1-4E99-99A2-AA24B74701F1}"/>
              </a:ext>
            </a:extLst>
          </p:cNvPr>
          <p:cNvPicPr>
            <a:picLocks noChangeAspect="1"/>
          </p:cNvPicPr>
          <p:nvPr/>
        </p:nvPicPr>
        <p:blipFill>
          <a:blip r:embed="rId2"/>
          <a:stretch>
            <a:fillRect/>
          </a:stretch>
        </p:blipFill>
        <p:spPr>
          <a:xfrm>
            <a:off x="4224009" y="1681328"/>
            <a:ext cx="7967992" cy="4441176"/>
          </a:xfrm>
          <a:prstGeom prst="rect">
            <a:avLst/>
          </a:prstGeom>
        </p:spPr>
      </p:pic>
    </p:spTree>
    <p:extLst>
      <p:ext uri="{BB962C8B-B14F-4D97-AF65-F5344CB8AC3E}">
        <p14:creationId xmlns:p14="http://schemas.microsoft.com/office/powerpoint/2010/main" val="6327481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874E51A-657A-48AB-BDEE-0EF638568655}"/>
              </a:ext>
            </a:extLst>
          </p:cNvPr>
          <p:cNvSpPr>
            <a:spLocks noGrp="1"/>
          </p:cNvSpPr>
          <p:nvPr>
            <p:ph type="title"/>
          </p:nvPr>
        </p:nvSpPr>
        <p:spPr>
          <a:xfrm>
            <a:off x="478552" y="278296"/>
            <a:ext cx="8596668" cy="1320800"/>
          </a:xfrm>
        </p:spPr>
        <p:txBody>
          <a:bodyPr/>
          <a:lstStyle/>
          <a:p>
            <a:r>
              <a:rPr lang="es-EC" dirty="0"/>
              <a:t>San Judas Tadeo en el Ecuador</a:t>
            </a:r>
          </a:p>
        </p:txBody>
      </p:sp>
      <p:sp>
        <p:nvSpPr>
          <p:cNvPr id="3" name="Marcador de contenido 2">
            <a:extLst>
              <a:ext uri="{FF2B5EF4-FFF2-40B4-BE49-F238E27FC236}">
                <a16:creationId xmlns:a16="http://schemas.microsoft.com/office/drawing/2014/main" id="{4E70EA76-FA89-412F-BDE0-E191363BE6E2}"/>
              </a:ext>
            </a:extLst>
          </p:cNvPr>
          <p:cNvSpPr>
            <a:spLocks noGrp="1"/>
          </p:cNvSpPr>
          <p:nvPr>
            <p:ph idx="1"/>
          </p:nvPr>
        </p:nvSpPr>
        <p:spPr>
          <a:xfrm>
            <a:off x="478552" y="1267212"/>
            <a:ext cx="2423674" cy="3880773"/>
          </a:xfrm>
        </p:spPr>
        <p:txBody>
          <a:bodyPr>
            <a:normAutofit/>
          </a:bodyPr>
          <a:lstStyle/>
          <a:p>
            <a:r>
              <a:rPr lang="es-EC" sz="2800" dirty="0"/>
              <a:t>Parroquia San Judas Tadeo en Guayaquil.</a:t>
            </a:r>
          </a:p>
        </p:txBody>
      </p:sp>
      <p:pic>
        <p:nvPicPr>
          <p:cNvPr id="4" name="Imagen 3">
            <a:extLst>
              <a:ext uri="{FF2B5EF4-FFF2-40B4-BE49-F238E27FC236}">
                <a16:creationId xmlns:a16="http://schemas.microsoft.com/office/drawing/2014/main" id="{60E307E0-C2DA-4300-BABF-FD07F446C63B}"/>
              </a:ext>
            </a:extLst>
          </p:cNvPr>
          <p:cNvPicPr>
            <a:picLocks noChangeAspect="1"/>
          </p:cNvPicPr>
          <p:nvPr/>
        </p:nvPicPr>
        <p:blipFill>
          <a:blip r:embed="rId2"/>
          <a:stretch>
            <a:fillRect/>
          </a:stretch>
        </p:blipFill>
        <p:spPr>
          <a:xfrm>
            <a:off x="3087757" y="861075"/>
            <a:ext cx="9104243" cy="5996925"/>
          </a:xfrm>
          <a:prstGeom prst="rect">
            <a:avLst/>
          </a:prstGeom>
        </p:spPr>
      </p:pic>
    </p:spTree>
    <p:extLst>
      <p:ext uri="{BB962C8B-B14F-4D97-AF65-F5344CB8AC3E}">
        <p14:creationId xmlns:p14="http://schemas.microsoft.com/office/powerpoint/2010/main" val="11260967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874E51A-657A-48AB-BDEE-0EF638568655}"/>
              </a:ext>
            </a:extLst>
          </p:cNvPr>
          <p:cNvSpPr>
            <a:spLocks noGrp="1"/>
          </p:cNvSpPr>
          <p:nvPr>
            <p:ph type="title"/>
          </p:nvPr>
        </p:nvSpPr>
        <p:spPr/>
        <p:txBody>
          <a:bodyPr/>
          <a:lstStyle/>
          <a:p>
            <a:r>
              <a:rPr lang="es-EC" dirty="0"/>
              <a:t>San Judas Tadeo en el Ecuador</a:t>
            </a:r>
          </a:p>
        </p:txBody>
      </p:sp>
      <p:sp>
        <p:nvSpPr>
          <p:cNvPr id="3" name="Marcador de contenido 2">
            <a:extLst>
              <a:ext uri="{FF2B5EF4-FFF2-40B4-BE49-F238E27FC236}">
                <a16:creationId xmlns:a16="http://schemas.microsoft.com/office/drawing/2014/main" id="{4E70EA76-FA89-412F-BDE0-E191363BE6E2}"/>
              </a:ext>
            </a:extLst>
          </p:cNvPr>
          <p:cNvSpPr>
            <a:spLocks noGrp="1"/>
          </p:cNvSpPr>
          <p:nvPr>
            <p:ph idx="1"/>
          </p:nvPr>
        </p:nvSpPr>
        <p:spPr>
          <a:xfrm>
            <a:off x="677334" y="1550504"/>
            <a:ext cx="4212718" cy="5062331"/>
          </a:xfrm>
        </p:spPr>
        <p:txBody>
          <a:bodyPr>
            <a:normAutofit fontScale="92500" lnSpcReduction="10000"/>
          </a:bodyPr>
          <a:lstStyle/>
          <a:p>
            <a:r>
              <a:rPr lang="es-EC" sz="2400" dirty="0"/>
              <a:t>Iglesia de “San Judas Tadeo” en la ciudadela Miraflores, en la ciudad de Guayaquil.</a:t>
            </a:r>
          </a:p>
          <a:p>
            <a:r>
              <a:rPr lang="es-EC" sz="2400" dirty="0"/>
              <a:t>La iglesia fue derrumbada luego de comprobarse que existían daños estructurales que impedían su restauración.</a:t>
            </a:r>
          </a:p>
          <a:p>
            <a:r>
              <a:rPr lang="es-EC" sz="2400" dirty="0"/>
              <a:t>Se volvió a construir toda la iglesia durante casi 4 años y el 18 de febrero de 2015 se la consagró al culto católico y se abrieron nuevamente sus puertas a todos sus fieles.</a:t>
            </a:r>
          </a:p>
        </p:txBody>
      </p:sp>
      <p:pic>
        <p:nvPicPr>
          <p:cNvPr id="4" name="Imagen 3">
            <a:extLst>
              <a:ext uri="{FF2B5EF4-FFF2-40B4-BE49-F238E27FC236}">
                <a16:creationId xmlns:a16="http://schemas.microsoft.com/office/drawing/2014/main" id="{20FB7B3C-E899-4BAF-AFDA-C4118A9BF383}"/>
              </a:ext>
            </a:extLst>
          </p:cNvPr>
          <p:cNvPicPr>
            <a:picLocks noChangeAspect="1"/>
          </p:cNvPicPr>
          <p:nvPr/>
        </p:nvPicPr>
        <p:blipFill>
          <a:blip r:embed="rId2"/>
          <a:stretch>
            <a:fillRect/>
          </a:stretch>
        </p:blipFill>
        <p:spPr>
          <a:xfrm>
            <a:off x="5170109" y="1262062"/>
            <a:ext cx="6599891" cy="3879781"/>
          </a:xfrm>
          <a:prstGeom prst="rect">
            <a:avLst/>
          </a:prstGeom>
        </p:spPr>
      </p:pic>
    </p:spTree>
    <p:extLst>
      <p:ext uri="{BB962C8B-B14F-4D97-AF65-F5344CB8AC3E}">
        <p14:creationId xmlns:p14="http://schemas.microsoft.com/office/powerpoint/2010/main" val="1505415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874E51A-657A-48AB-BDEE-0EF638568655}"/>
              </a:ext>
            </a:extLst>
          </p:cNvPr>
          <p:cNvSpPr>
            <a:spLocks noGrp="1"/>
          </p:cNvSpPr>
          <p:nvPr>
            <p:ph type="title"/>
          </p:nvPr>
        </p:nvSpPr>
        <p:spPr/>
        <p:txBody>
          <a:bodyPr/>
          <a:lstStyle/>
          <a:p>
            <a:r>
              <a:rPr lang="es-EC" dirty="0"/>
              <a:t>San Judas Tadeo en el Ecuador</a:t>
            </a:r>
          </a:p>
        </p:txBody>
      </p:sp>
      <p:sp>
        <p:nvSpPr>
          <p:cNvPr id="3" name="Marcador de contenido 2">
            <a:extLst>
              <a:ext uri="{FF2B5EF4-FFF2-40B4-BE49-F238E27FC236}">
                <a16:creationId xmlns:a16="http://schemas.microsoft.com/office/drawing/2014/main" id="{4E70EA76-FA89-412F-BDE0-E191363BE6E2}"/>
              </a:ext>
            </a:extLst>
          </p:cNvPr>
          <p:cNvSpPr>
            <a:spLocks noGrp="1"/>
          </p:cNvSpPr>
          <p:nvPr>
            <p:ph idx="1"/>
          </p:nvPr>
        </p:nvSpPr>
        <p:spPr>
          <a:xfrm>
            <a:off x="677334" y="1710015"/>
            <a:ext cx="2185136" cy="3880773"/>
          </a:xfrm>
        </p:spPr>
        <p:txBody>
          <a:bodyPr>
            <a:normAutofit/>
          </a:bodyPr>
          <a:lstStyle/>
          <a:p>
            <a:r>
              <a:rPr lang="es-EC" sz="2800" dirty="0"/>
              <a:t>Iglesia la Roldós San Judas Tadeo en Quito.</a:t>
            </a:r>
          </a:p>
        </p:txBody>
      </p:sp>
      <p:pic>
        <p:nvPicPr>
          <p:cNvPr id="4" name="Imagen 3">
            <a:extLst>
              <a:ext uri="{FF2B5EF4-FFF2-40B4-BE49-F238E27FC236}">
                <a16:creationId xmlns:a16="http://schemas.microsoft.com/office/drawing/2014/main" id="{98A4C5CC-E343-45E3-B25C-9C1BB014112B}"/>
              </a:ext>
            </a:extLst>
          </p:cNvPr>
          <p:cNvPicPr>
            <a:picLocks noChangeAspect="1"/>
          </p:cNvPicPr>
          <p:nvPr/>
        </p:nvPicPr>
        <p:blipFill>
          <a:blip r:embed="rId2"/>
          <a:stretch>
            <a:fillRect/>
          </a:stretch>
        </p:blipFill>
        <p:spPr>
          <a:xfrm>
            <a:off x="4010025" y="1590675"/>
            <a:ext cx="8181975" cy="5267325"/>
          </a:xfrm>
          <a:prstGeom prst="rect">
            <a:avLst/>
          </a:prstGeom>
        </p:spPr>
      </p:pic>
    </p:spTree>
    <p:extLst>
      <p:ext uri="{BB962C8B-B14F-4D97-AF65-F5344CB8AC3E}">
        <p14:creationId xmlns:p14="http://schemas.microsoft.com/office/powerpoint/2010/main" val="22611062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874E51A-657A-48AB-BDEE-0EF638568655}"/>
              </a:ext>
            </a:extLst>
          </p:cNvPr>
          <p:cNvSpPr>
            <a:spLocks noGrp="1"/>
          </p:cNvSpPr>
          <p:nvPr>
            <p:ph type="title"/>
          </p:nvPr>
        </p:nvSpPr>
        <p:spPr/>
        <p:txBody>
          <a:bodyPr/>
          <a:lstStyle/>
          <a:p>
            <a:r>
              <a:rPr lang="es-EC" dirty="0"/>
              <a:t>San Judas Tadeo en el Ecuador</a:t>
            </a:r>
          </a:p>
        </p:txBody>
      </p:sp>
      <p:sp>
        <p:nvSpPr>
          <p:cNvPr id="3" name="Marcador de contenido 2">
            <a:extLst>
              <a:ext uri="{FF2B5EF4-FFF2-40B4-BE49-F238E27FC236}">
                <a16:creationId xmlns:a16="http://schemas.microsoft.com/office/drawing/2014/main" id="{4E70EA76-FA89-412F-BDE0-E191363BE6E2}"/>
              </a:ext>
            </a:extLst>
          </p:cNvPr>
          <p:cNvSpPr>
            <a:spLocks noGrp="1"/>
          </p:cNvSpPr>
          <p:nvPr>
            <p:ph idx="1"/>
          </p:nvPr>
        </p:nvSpPr>
        <p:spPr>
          <a:xfrm>
            <a:off x="414670" y="1710015"/>
            <a:ext cx="2503328" cy="3880773"/>
          </a:xfrm>
        </p:spPr>
        <p:txBody>
          <a:bodyPr>
            <a:normAutofit fontScale="92500" lnSpcReduction="10000"/>
          </a:bodyPr>
          <a:lstStyle/>
          <a:p>
            <a:r>
              <a:rPr lang="es-EC" sz="2800" dirty="0"/>
              <a:t>Iglesia de San Judas Tadeo de </a:t>
            </a:r>
            <a:r>
              <a:rPr lang="es-EC" sz="2800" dirty="0" err="1"/>
              <a:t>Chuquipata</a:t>
            </a:r>
            <a:r>
              <a:rPr lang="es-EC" sz="2800" dirty="0"/>
              <a:t> (Parroquia rural del cantón Azogues de la provincia del Cañar).</a:t>
            </a:r>
          </a:p>
        </p:txBody>
      </p:sp>
      <p:pic>
        <p:nvPicPr>
          <p:cNvPr id="5" name="Imagen 4">
            <a:extLst>
              <a:ext uri="{FF2B5EF4-FFF2-40B4-BE49-F238E27FC236}">
                <a16:creationId xmlns:a16="http://schemas.microsoft.com/office/drawing/2014/main" id="{7480B0AC-CA6E-4E24-B5B2-CA163EA53D72}"/>
              </a:ext>
            </a:extLst>
          </p:cNvPr>
          <p:cNvPicPr>
            <a:picLocks noChangeAspect="1"/>
          </p:cNvPicPr>
          <p:nvPr/>
        </p:nvPicPr>
        <p:blipFill>
          <a:blip r:embed="rId2"/>
          <a:stretch>
            <a:fillRect/>
          </a:stretch>
        </p:blipFill>
        <p:spPr>
          <a:xfrm>
            <a:off x="3285460" y="1343823"/>
            <a:ext cx="8906540" cy="5514177"/>
          </a:xfrm>
          <a:prstGeom prst="rect">
            <a:avLst/>
          </a:prstGeom>
        </p:spPr>
      </p:pic>
    </p:spTree>
    <p:extLst>
      <p:ext uri="{BB962C8B-B14F-4D97-AF65-F5344CB8AC3E}">
        <p14:creationId xmlns:p14="http://schemas.microsoft.com/office/powerpoint/2010/main" val="5021755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5EC1756-44A0-447D-A919-73EC52B28CC4}"/>
              </a:ext>
            </a:extLst>
          </p:cNvPr>
          <p:cNvSpPr>
            <a:spLocks noGrp="1"/>
          </p:cNvSpPr>
          <p:nvPr>
            <p:ph type="title"/>
          </p:nvPr>
        </p:nvSpPr>
        <p:spPr>
          <a:xfrm>
            <a:off x="556590" y="624110"/>
            <a:ext cx="9211987" cy="1280890"/>
          </a:xfrm>
        </p:spPr>
        <p:txBody>
          <a:bodyPr/>
          <a:lstStyle/>
          <a:p>
            <a:r>
              <a:rPr lang="es-EC" dirty="0"/>
              <a:t>Plegarias de petición a Cristo por intercesión de Judas Tadeo</a:t>
            </a:r>
          </a:p>
        </p:txBody>
      </p:sp>
      <p:sp>
        <p:nvSpPr>
          <p:cNvPr id="3" name="Marcador de contenido 2">
            <a:extLst>
              <a:ext uri="{FF2B5EF4-FFF2-40B4-BE49-F238E27FC236}">
                <a16:creationId xmlns:a16="http://schemas.microsoft.com/office/drawing/2014/main" id="{2F872AAE-5867-476D-954C-AC0081CCE42A}"/>
              </a:ext>
            </a:extLst>
          </p:cNvPr>
          <p:cNvSpPr>
            <a:spLocks noGrp="1"/>
          </p:cNvSpPr>
          <p:nvPr>
            <p:ph idx="1"/>
          </p:nvPr>
        </p:nvSpPr>
        <p:spPr>
          <a:xfrm>
            <a:off x="251791" y="2160104"/>
            <a:ext cx="8892209" cy="4073786"/>
          </a:xfrm>
        </p:spPr>
        <p:txBody>
          <a:bodyPr>
            <a:normAutofit fontScale="92500"/>
          </a:bodyPr>
          <a:lstStyle/>
          <a:p>
            <a:r>
              <a:rPr lang="es-EC" sz="2400" i="1" dirty="0"/>
              <a:t>¡Glorioso apóstol San Judas Tadeo! Por causa de llevar el nombre de quien entregó a nuestro querido Maestro en manos de sus enemigos, muchos os han olvidado. Pero la Iglesia os honra e invoca como Patrón de los casos difíciles y desesperados. Ruega por nosotros, que somos pecadores, y haz uso os rogamos de ese privilegio especial a vos concedido por nuestro Señor, de socorrer visible y prontamente cuando casi se ha perdido toda esperanza. Ven en nuestra ayuda en esta gran necesidad, e intercede ante nuestro Señor para que recibamos su consuelo y socorro en medio de nuestras tribulaciones y sufrimientos. Que bendiga Dios a vos y a todos los escogidos por toda la eternidad. Amén.</a:t>
            </a:r>
            <a:endParaRPr lang="es-EC" sz="2400" dirty="0"/>
          </a:p>
          <a:p>
            <a:endParaRPr lang="es-EC" sz="2400" dirty="0"/>
          </a:p>
        </p:txBody>
      </p:sp>
      <p:pic>
        <p:nvPicPr>
          <p:cNvPr id="4" name="Imagen 3">
            <a:extLst>
              <a:ext uri="{FF2B5EF4-FFF2-40B4-BE49-F238E27FC236}">
                <a16:creationId xmlns:a16="http://schemas.microsoft.com/office/drawing/2014/main" id="{6B2D3929-A1C4-4149-80B1-21A0096E3F8C}"/>
              </a:ext>
            </a:extLst>
          </p:cNvPr>
          <p:cNvPicPr>
            <a:picLocks noChangeAspect="1"/>
          </p:cNvPicPr>
          <p:nvPr/>
        </p:nvPicPr>
        <p:blipFill>
          <a:blip r:embed="rId2"/>
          <a:stretch>
            <a:fillRect/>
          </a:stretch>
        </p:blipFill>
        <p:spPr>
          <a:xfrm>
            <a:off x="9144000" y="1"/>
            <a:ext cx="3048000" cy="3862302"/>
          </a:xfrm>
          <a:prstGeom prst="rect">
            <a:avLst/>
          </a:prstGeom>
        </p:spPr>
      </p:pic>
    </p:spTree>
    <p:extLst>
      <p:ext uri="{BB962C8B-B14F-4D97-AF65-F5344CB8AC3E}">
        <p14:creationId xmlns:p14="http://schemas.microsoft.com/office/powerpoint/2010/main" val="31262199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3F40EAF-6621-402B-A4DB-5B225B7D8343}"/>
              </a:ext>
            </a:extLst>
          </p:cNvPr>
          <p:cNvSpPr>
            <a:spLocks noGrp="1"/>
          </p:cNvSpPr>
          <p:nvPr>
            <p:ph type="title"/>
          </p:nvPr>
        </p:nvSpPr>
        <p:spPr/>
        <p:txBody>
          <a:bodyPr/>
          <a:lstStyle/>
          <a:p>
            <a:r>
              <a:rPr lang="es-EC" dirty="0"/>
              <a:t>¿Conoces a San Judas Tadeo?</a:t>
            </a:r>
          </a:p>
        </p:txBody>
      </p:sp>
      <p:sp>
        <p:nvSpPr>
          <p:cNvPr id="3" name="Marcador de contenido 2">
            <a:extLst>
              <a:ext uri="{FF2B5EF4-FFF2-40B4-BE49-F238E27FC236}">
                <a16:creationId xmlns:a16="http://schemas.microsoft.com/office/drawing/2014/main" id="{24C3D39E-92B4-41A6-81D6-3350639E8132}"/>
              </a:ext>
            </a:extLst>
          </p:cNvPr>
          <p:cNvSpPr>
            <a:spLocks noGrp="1"/>
          </p:cNvSpPr>
          <p:nvPr>
            <p:ph idx="1"/>
          </p:nvPr>
        </p:nvSpPr>
        <p:spPr/>
        <p:txBody>
          <a:bodyPr>
            <a:normAutofit/>
          </a:bodyPr>
          <a:lstStyle/>
          <a:p>
            <a:r>
              <a:rPr lang="es-EC" sz="2800" dirty="0"/>
              <a:t>¿Qué significado tiene la palabra “Judas”?</a:t>
            </a:r>
          </a:p>
          <a:p>
            <a:r>
              <a:rPr lang="es-EC" sz="2800" dirty="0"/>
              <a:t>¿Qué parentesco tenía San Judas Tadeo con Jesús?</a:t>
            </a:r>
          </a:p>
          <a:p>
            <a:r>
              <a:rPr lang="es-EC" sz="2800" dirty="0"/>
              <a:t>¿Cómo murió San Judas Tadeo?</a:t>
            </a:r>
          </a:p>
          <a:p>
            <a:r>
              <a:rPr lang="es-EC" sz="2800" dirty="0"/>
              <a:t>¿Cuál es la representación icónica (gráfica) de San Judas Tadeo? </a:t>
            </a:r>
          </a:p>
          <a:p>
            <a:r>
              <a:rPr lang="es-EC" sz="2800" dirty="0"/>
              <a:t>¿Según la tradición qué favor principalmente se </a:t>
            </a:r>
            <a:r>
              <a:rPr lang="es-EC" sz="2800"/>
              <a:t>le pide </a:t>
            </a:r>
            <a:r>
              <a:rPr lang="es-EC" sz="2800" dirty="0"/>
              <a:t>a San Judas Tadeo?</a:t>
            </a:r>
          </a:p>
          <a:p>
            <a:endParaRPr lang="es-EC" sz="2800" dirty="0"/>
          </a:p>
          <a:p>
            <a:endParaRPr lang="es-EC" sz="2800" dirty="0"/>
          </a:p>
        </p:txBody>
      </p:sp>
    </p:spTree>
    <p:extLst>
      <p:ext uri="{BB962C8B-B14F-4D97-AF65-F5344CB8AC3E}">
        <p14:creationId xmlns:p14="http://schemas.microsoft.com/office/powerpoint/2010/main" val="6862023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4C364FB-294A-4A44-8219-EB270AD3CA00}"/>
              </a:ext>
            </a:extLst>
          </p:cNvPr>
          <p:cNvSpPr>
            <a:spLocks noGrp="1"/>
          </p:cNvSpPr>
          <p:nvPr>
            <p:ph type="title"/>
          </p:nvPr>
        </p:nvSpPr>
        <p:spPr/>
        <p:txBody>
          <a:bodyPr/>
          <a:lstStyle/>
          <a:p>
            <a:r>
              <a:rPr lang="es-EC" dirty="0"/>
              <a:t>¿Cuál es el significado de Judas Tadeo?</a:t>
            </a:r>
          </a:p>
        </p:txBody>
      </p:sp>
      <p:sp>
        <p:nvSpPr>
          <p:cNvPr id="3" name="Marcador de contenido 2">
            <a:extLst>
              <a:ext uri="{FF2B5EF4-FFF2-40B4-BE49-F238E27FC236}">
                <a16:creationId xmlns:a16="http://schemas.microsoft.com/office/drawing/2014/main" id="{CC49461F-D56B-4B9C-9339-CD388EEA5377}"/>
              </a:ext>
            </a:extLst>
          </p:cNvPr>
          <p:cNvSpPr>
            <a:spLocks noGrp="1"/>
          </p:cNvSpPr>
          <p:nvPr>
            <p:ph idx="1"/>
          </p:nvPr>
        </p:nvSpPr>
        <p:spPr>
          <a:xfrm>
            <a:off x="677333" y="1822659"/>
            <a:ext cx="9036510" cy="4617898"/>
          </a:xfrm>
        </p:spPr>
        <p:txBody>
          <a:bodyPr>
            <a:normAutofit/>
          </a:bodyPr>
          <a:lstStyle/>
          <a:p>
            <a:r>
              <a:rPr lang="es-EC" sz="2800" dirty="0"/>
              <a:t>Judas es una palabra de origen hebreo, que significa “alabanzas sean dadas a Dios” y Tadeo “valiente para proclamar su fe”. </a:t>
            </a:r>
          </a:p>
          <a:p>
            <a:r>
              <a:rPr lang="es-EC" sz="2800" dirty="0"/>
              <a:t>Como su nombre lo dice San Judas Tadeo intercede ante Dios para que las alabanzas de sus fieles sean escuchadas, sin importar el problema por el que estén atravesando. Los feligreses católicos consideran que siempre está atento a las llamadas de auxilio y cuando desean un favor repiten  la oración en su nombre.</a:t>
            </a:r>
          </a:p>
        </p:txBody>
      </p:sp>
    </p:spTree>
    <p:extLst>
      <p:ext uri="{BB962C8B-B14F-4D97-AF65-F5344CB8AC3E}">
        <p14:creationId xmlns:p14="http://schemas.microsoft.com/office/powerpoint/2010/main" val="19017965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4C364FB-294A-4A44-8219-EB270AD3CA00}"/>
              </a:ext>
            </a:extLst>
          </p:cNvPr>
          <p:cNvSpPr>
            <a:spLocks noGrp="1"/>
          </p:cNvSpPr>
          <p:nvPr>
            <p:ph type="title"/>
          </p:nvPr>
        </p:nvSpPr>
        <p:spPr/>
        <p:txBody>
          <a:bodyPr/>
          <a:lstStyle/>
          <a:p>
            <a:r>
              <a:rPr lang="es-EC" dirty="0"/>
              <a:t>¿Cuál es el significado de Judas Tadeo?</a:t>
            </a:r>
          </a:p>
        </p:txBody>
      </p:sp>
      <p:sp>
        <p:nvSpPr>
          <p:cNvPr id="3" name="Marcador de contenido 2">
            <a:extLst>
              <a:ext uri="{FF2B5EF4-FFF2-40B4-BE49-F238E27FC236}">
                <a16:creationId xmlns:a16="http://schemas.microsoft.com/office/drawing/2014/main" id="{CC49461F-D56B-4B9C-9339-CD388EEA5377}"/>
              </a:ext>
            </a:extLst>
          </p:cNvPr>
          <p:cNvSpPr>
            <a:spLocks noGrp="1"/>
          </p:cNvSpPr>
          <p:nvPr>
            <p:ph idx="1"/>
          </p:nvPr>
        </p:nvSpPr>
        <p:spPr>
          <a:xfrm>
            <a:off x="677333" y="1822659"/>
            <a:ext cx="5511432" cy="4617898"/>
          </a:xfrm>
        </p:spPr>
        <p:txBody>
          <a:bodyPr>
            <a:normAutofit/>
          </a:bodyPr>
          <a:lstStyle/>
          <a:p>
            <a:r>
              <a:rPr lang="es-EC" sz="2800" dirty="0"/>
              <a:t>La tradición señala que a él se le piden favores para conseguir empleo, casa, solucionar crisis matrimoniales y económicas o en muchos casos para que la gente salga de prisión o para salir bien librados de un problema judicial.</a:t>
            </a:r>
          </a:p>
        </p:txBody>
      </p:sp>
      <p:pic>
        <p:nvPicPr>
          <p:cNvPr id="5" name="Imagen 4">
            <a:extLst>
              <a:ext uri="{FF2B5EF4-FFF2-40B4-BE49-F238E27FC236}">
                <a16:creationId xmlns:a16="http://schemas.microsoft.com/office/drawing/2014/main" id="{C40FCC94-CEBE-473C-B07C-BB85A4896B17}"/>
              </a:ext>
            </a:extLst>
          </p:cNvPr>
          <p:cNvPicPr>
            <a:picLocks noChangeAspect="1"/>
          </p:cNvPicPr>
          <p:nvPr/>
        </p:nvPicPr>
        <p:blipFill>
          <a:blip r:embed="rId2"/>
          <a:stretch>
            <a:fillRect/>
          </a:stretch>
        </p:blipFill>
        <p:spPr>
          <a:xfrm>
            <a:off x="7368209" y="1682404"/>
            <a:ext cx="4837043" cy="4232413"/>
          </a:xfrm>
          <a:prstGeom prst="rect">
            <a:avLst/>
          </a:prstGeom>
        </p:spPr>
      </p:pic>
    </p:spTree>
    <p:extLst>
      <p:ext uri="{BB962C8B-B14F-4D97-AF65-F5344CB8AC3E}">
        <p14:creationId xmlns:p14="http://schemas.microsoft.com/office/powerpoint/2010/main" val="39943822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829BBFC-4ED2-4D86-8E7C-0911153E3286}"/>
              </a:ext>
            </a:extLst>
          </p:cNvPr>
          <p:cNvSpPr>
            <a:spLocks noGrp="1"/>
          </p:cNvSpPr>
          <p:nvPr>
            <p:ph type="title"/>
          </p:nvPr>
        </p:nvSpPr>
        <p:spPr/>
        <p:txBody>
          <a:bodyPr/>
          <a:lstStyle/>
          <a:p>
            <a:r>
              <a:rPr lang="es-EC" dirty="0"/>
              <a:t>¿Quién fue Judas Tadeo?</a:t>
            </a:r>
          </a:p>
        </p:txBody>
      </p:sp>
      <p:sp>
        <p:nvSpPr>
          <p:cNvPr id="3" name="Marcador de contenido 2">
            <a:extLst>
              <a:ext uri="{FF2B5EF4-FFF2-40B4-BE49-F238E27FC236}">
                <a16:creationId xmlns:a16="http://schemas.microsoft.com/office/drawing/2014/main" id="{B26841A1-948E-4CEE-9F58-E8FADD70E658}"/>
              </a:ext>
            </a:extLst>
          </p:cNvPr>
          <p:cNvSpPr>
            <a:spLocks noGrp="1"/>
          </p:cNvSpPr>
          <p:nvPr>
            <p:ph idx="1"/>
          </p:nvPr>
        </p:nvSpPr>
        <p:spPr>
          <a:xfrm>
            <a:off x="677333" y="1590261"/>
            <a:ext cx="8996753" cy="4890052"/>
          </a:xfrm>
        </p:spPr>
        <p:txBody>
          <a:bodyPr>
            <a:normAutofit lnSpcReduction="10000"/>
          </a:bodyPr>
          <a:lstStyle/>
          <a:p>
            <a:r>
              <a:rPr lang="es-EC" sz="2800" dirty="0"/>
              <a:t>Fue uno de los discípulos de Jesús de Nazaret, que formaba parte del grupo de «los doce» apóstoles. Se le menciona en los Evangelios como «hermano de Jesús.</a:t>
            </a:r>
          </a:p>
          <a:p>
            <a:r>
              <a:rPr lang="es-EC" sz="2800" dirty="0"/>
              <a:t>Cabe diferenciar a Judas Tadeo de Judas Iscariote, el apóstol a quien se atribuye haber traicionado a Jesús. </a:t>
            </a:r>
          </a:p>
          <a:p>
            <a:r>
              <a:rPr lang="es-EC" sz="2800" dirty="0"/>
              <a:t>La escasez de datos sobre Judas Tadeo y algunas identificaciones equívocas de su persona se vieron reflejadas en la variedad iconográfica que lo caracteriza.</a:t>
            </a:r>
          </a:p>
        </p:txBody>
      </p:sp>
    </p:spTree>
    <p:extLst>
      <p:ext uri="{BB962C8B-B14F-4D97-AF65-F5344CB8AC3E}">
        <p14:creationId xmlns:p14="http://schemas.microsoft.com/office/powerpoint/2010/main" val="9434565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C517B0A7-2B5C-4621-8CB2-8F9B660CBA72}"/>
              </a:ext>
            </a:extLst>
          </p:cNvPr>
          <p:cNvSpPr>
            <a:spLocks noGrp="1"/>
          </p:cNvSpPr>
          <p:nvPr>
            <p:ph idx="1"/>
          </p:nvPr>
        </p:nvSpPr>
        <p:spPr>
          <a:xfrm>
            <a:off x="677334" y="1488613"/>
            <a:ext cx="7923327" cy="5137474"/>
          </a:xfrm>
        </p:spPr>
        <p:txBody>
          <a:bodyPr>
            <a:normAutofit lnSpcReduction="10000"/>
          </a:bodyPr>
          <a:lstStyle/>
          <a:p>
            <a:r>
              <a:rPr lang="es-EC" sz="2800" dirty="0"/>
              <a:t>Según el Evangelio de Juan, fue testigo privilegiado de la Última Cena, durante la cual tuvo una participación activa explícita. </a:t>
            </a:r>
          </a:p>
          <a:p>
            <a:r>
              <a:rPr lang="es-EC" sz="2800" dirty="0"/>
              <a:t>La tradición eclesiástica le atribuye la autoría de la epístola de Judas, punto también debatido por los biblistas. </a:t>
            </a:r>
          </a:p>
          <a:p>
            <a:r>
              <a:rPr lang="es-EC" sz="2800" dirty="0"/>
              <a:t>Existe una Pasión de origen latino, llamada Hechos de Simón y Judas, que </a:t>
            </a:r>
            <a:r>
              <a:rPr lang="es-EC" sz="2800" dirty="0" err="1"/>
              <a:t>Lipsius</a:t>
            </a:r>
            <a:r>
              <a:rPr lang="es-EC" sz="2800" dirty="0"/>
              <a:t> atribuye al siglo IV o V. En ella se narran los milagros, conversiones y martirios de estos apóstoles. El relato se sitúa en Persia y Babilonia.</a:t>
            </a:r>
          </a:p>
        </p:txBody>
      </p:sp>
      <p:sp>
        <p:nvSpPr>
          <p:cNvPr id="4" name="Título 1">
            <a:extLst>
              <a:ext uri="{FF2B5EF4-FFF2-40B4-BE49-F238E27FC236}">
                <a16:creationId xmlns:a16="http://schemas.microsoft.com/office/drawing/2014/main" id="{9DB13934-D3A5-4524-A941-5B2FAC04E304}"/>
              </a:ext>
            </a:extLst>
          </p:cNvPr>
          <p:cNvSpPr>
            <a:spLocks noGrp="1"/>
          </p:cNvSpPr>
          <p:nvPr>
            <p:ph type="title"/>
          </p:nvPr>
        </p:nvSpPr>
        <p:spPr>
          <a:xfrm>
            <a:off x="677334" y="609600"/>
            <a:ext cx="8596668" cy="1320800"/>
          </a:xfrm>
        </p:spPr>
        <p:txBody>
          <a:bodyPr/>
          <a:lstStyle/>
          <a:p>
            <a:r>
              <a:rPr lang="es-EC" dirty="0"/>
              <a:t>¿Quién fue Judas Tadeo?</a:t>
            </a:r>
          </a:p>
        </p:txBody>
      </p:sp>
    </p:spTree>
    <p:extLst>
      <p:ext uri="{BB962C8B-B14F-4D97-AF65-F5344CB8AC3E}">
        <p14:creationId xmlns:p14="http://schemas.microsoft.com/office/powerpoint/2010/main" val="23656094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A547AC6D-3A8B-49A3-98A8-888E7289EF4F}"/>
              </a:ext>
            </a:extLst>
          </p:cNvPr>
          <p:cNvSpPr>
            <a:spLocks noGrp="1"/>
          </p:cNvSpPr>
          <p:nvPr>
            <p:ph idx="1"/>
          </p:nvPr>
        </p:nvSpPr>
        <p:spPr>
          <a:xfrm>
            <a:off x="677334" y="1670259"/>
            <a:ext cx="8824475" cy="4810054"/>
          </a:xfrm>
        </p:spPr>
        <p:txBody>
          <a:bodyPr>
            <a:normAutofit fontScale="92500" lnSpcReduction="10000"/>
          </a:bodyPr>
          <a:lstStyle/>
          <a:p>
            <a:r>
              <a:rPr lang="es-EC" sz="2800" dirty="0"/>
              <a:t>Según el relato, después de predicar y obrar milagros, convirtieron al cristianismo al rey </a:t>
            </a:r>
            <a:r>
              <a:rPr lang="es-EC" sz="2800" dirty="0" err="1"/>
              <a:t>Acab</a:t>
            </a:r>
            <a:r>
              <a:rPr lang="es-EC" sz="2800" dirty="0"/>
              <a:t> de Babilonia. Luego, su tránsito por Persia habría sido más tortuoso y difícil. </a:t>
            </a:r>
          </a:p>
          <a:p>
            <a:r>
              <a:rPr lang="es-EC" sz="2800" dirty="0"/>
              <a:t>En su peregrinaje junto con Simón el Cananeo, recorrieron todo el territorio predicando, convirtiendo y bautizando a sus habitantes. </a:t>
            </a:r>
          </a:p>
          <a:p>
            <a:r>
              <a:rPr lang="es-EC" sz="2800" dirty="0"/>
              <a:t>Al entrar a la ciudad de </a:t>
            </a:r>
            <a:r>
              <a:rPr lang="es-EC" sz="2800" dirty="0" err="1"/>
              <a:t>Suamir</a:t>
            </a:r>
            <a:r>
              <a:rPr lang="es-EC" sz="2800" dirty="0"/>
              <a:t>, habían sido sorprendidos por dos hechiceros paganos llamados </a:t>
            </a:r>
            <a:r>
              <a:rPr lang="es-EC" sz="2800" dirty="0" err="1"/>
              <a:t>Zaroes</a:t>
            </a:r>
            <a:r>
              <a:rPr lang="es-EC" sz="2800" dirty="0"/>
              <a:t> y </a:t>
            </a:r>
            <a:r>
              <a:rPr lang="es-EC" sz="2800" dirty="0" err="1"/>
              <a:t>Arfaxat</a:t>
            </a:r>
            <a:r>
              <a:rPr lang="es-EC" sz="2800" dirty="0"/>
              <a:t> que les obligaron a adorar a sus dioses. Al negarse a adorar a sus dioses, ambos fueron sentenciados a muerte.</a:t>
            </a:r>
          </a:p>
        </p:txBody>
      </p:sp>
      <p:sp>
        <p:nvSpPr>
          <p:cNvPr id="4" name="Título 1">
            <a:extLst>
              <a:ext uri="{FF2B5EF4-FFF2-40B4-BE49-F238E27FC236}">
                <a16:creationId xmlns:a16="http://schemas.microsoft.com/office/drawing/2014/main" id="{187BC9C4-1E65-4F44-9AFD-C8329947EFB7}"/>
              </a:ext>
            </a:extLst>
          </p:cNvPr>
          <p:cNvSpPr>
            <a:spLocks noGrp="1"/>
          </p:cNvSpPr>
          <p:nvPr>
            <p:ph type="title"/>
          </p:nvPr>
        </p:nvSpPr>
        <p:spPr>
          <a:xfrm>
            <a:off x="677334" y="609600"/>
            <a:ext cx="8596668" cy="1320800"/>
          </a:xfrm>
        </p:spPr>
        <p:txBody>
          <a:bodyPr/>
          <a:lstStyle/>
          <a:p>
            <a:r>
              <a:rPr lang="es-EC" dirty="0"/>
              <a:t>¿Quién fue Judas Tadeo?</a:t>
            </a:r>
          </a:p>
        </p:txBody>
      </p:sp>
    </p:spTree>
    <p:extLst>
      <p:ext uri="{BB962C8B-B14F-4D97-AF65-F5344CB8AC3E}">
        <p14:creationId xmlns:p14="http://schemas.microsoft.com/office/powerpoint/2010/main" val="38718880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A547AC6D-3A8B-49A3-98A8-888E7289EF4F}"/>
              </a:ext>
            </a:extLst>
          </p:cNvPr>
          <p:cNvSpPr>
            <a:spLocks noGrp="1"/>
          </p:cNvSpPr>
          <p:nvPr>
            <p:ph idx="1"/>
          </p:nvPr>
        </p:nvSpPr>
        <p:spPr>
          <a:xfrm>
            <a:off x="677334" y="1590745"/>
            <a:ext cx="8228127" cy="5022090"/>
          </a:xfrm>
        </p:spPr>
        <p:txBody>
          <a:bodyPr>
            <a:normAutofit lnSpcReduction="10000"/>
          </a:bodyPr>
          <a:lstStyle/>
          <a:p>
            <a:r>
              <a:rPr lang="es-EC" sz="2800" dirty="0"/>
              <a:t>Según la tradición católica, a Simón el Cananeo lo martirizaron aserrándolo por medio, y a Judas Tadeo le habrían aplastado la cabeza con una maza y se la habrían seccionado con un hacha o un </a:t>
            </a:r>
            <a:r>
              <a:rPr lang="es-EC" sz="2800" dirty="0" err="1"/>
              <a:t>shamsir</a:t>
            </a:r>
            <a:r>
              <a:rPr lang="es-EC" sz="2800" dirty="0"/>
              <a:t>. </a:t>
            </a:r>
          </a:p>
          <a:p>
            <a:r>
              <a:rPr lang="es-EC" sz="2800" dirty="0"/>
              <a:t>De allí que se lo represente con alguno de estos instrumentos de muerte en la mano. Hasta el siglo XIV se personificó también a Judas Tadeo con alabarda o hacha (imagen de San Judas Tadeo en la Basílica de San Juan de Letrán), o con espada. Aproximadamente en el año 62 de nuestra era. </a:t>
            </a:r>
          </a:p>
          <a:p>
            <a:endParaRPr lang="es-EC" sz="2800" dirty="0"/>
          </a:p>
        </p:txBody>
      </p:sp>
      <p:pic>
        <p:nvPicPr>
          <p:cNvPr id="6" name="Imagen 5">
            <a:extLst>
              <a:ext uri="{FF2B5EF4-FFF2-40B4-BE49-F238E27FC236}">
                <a16:creationId xmlns:a16="http://schemas.microsoft.com/office/drawing/2014/main" id="{E5EF7454-8134-4905-B355-535FC0668D0C}"/>
              </a:ext>
            </a:extLst>
          </p:cNvPr>
          <p:cNvPicPr>
            <a:picLocks noChangeAspect="1"/>
          </p:cNvPicPr>
          <p:nvPr/>
        </p:nvPicPr>
        <p:blipFill>
          <a:blip r:embed="rId2"/>
          <a:stretch>
            <a:fillRect/>
          </a:stretch>
        </p:blipFill>
        <p:spPr>
          <a:xfrm>
            <a:off x="9083034" y="-57629"/>
            <a:ext cx="3108966" cy="4206248"/>
          </a:xfrm>
          <a:prstGeom prst="rect">
            <a:avLst/>
          </a:prstGeom>
        </p:spPr>
      </p:pic>
      <p:sp>
        <p:nvSpPr>
          <p:cNvPr id="7" name="Título 1">
            <a:extLst>
              <a:ext uri="{FF2B5EF4-FFF2-40B4-BE49-F238E27FC236}">
                <a16:creationId xmlns:a16="http://schemas.microsoft.com/office/drawing/2014/main" id="{856419DC-D009-4799-8E32-8C37395A9D16}"/>
              </a:ext>
            </a:extLst>
          </p:cNvPr>
          <p:cNvSpPr>
            <a:spLocks noGrp="1"/>
          </p:cNvSpPr>
          <p:nvPr>
            <p:ph type="title"/>
          </p:nvPr>
        </p:nvSpPr>
        <p:spPr>
          <a:xfrm>
            <a:off x="677334" y="609600"/>
            <a:ext cx="8596668" cy="1320800"/>
          </a:xfrm>
        </p:spPr>
        <p:txBody>
          <a:bodyPr/>
          <a:lstStyle/>
          <a:p>
            <a:r>
              <a:rPr lang="es-EC" dirty="0"/>
              <a:t>¿Quién fue Judas Tadeo?</a:t>
            </a:r>
          </a:p>
        </p:txBody>
      </p:sp>
    </p:spTree>
    <p:extLst>
      <p:ext uri="{BB962C8B-B14F-4D97-AF65-F5344CB8AC3E}">
        <p14:creationId xmlns:p14="http://schemas.microsoft.com/office/powerpoint/2010/main" val="41521991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829BBFC-4ED2-4D86-8E7C-0911153E3286}"/>
              </a:ext>
            </a:extLst>
          </p:cNvPr>
          <p:cNvSpPr>
            <a:spLocks noGrp="1"/>
          </p:cNvSpPr>
          <p:nvPr>
            <p:ph type="title"/>
          </p:nvPr>
        </p:nvSpPr>
        <p:spPr/>
        <p:txBody>
          <a:bodyPr/>
          <a:lstStyle/>
          <a:p>
            <a:r>
              <a:rPr lang="es-EC" dirty="0"/>
              <a:t>Representación</a:t>
            </a:r>
          </a:p>
        </p:txBody>
      </p:sp>
      <p:sp>
        <p:nvSpPr>
          <p:cNvPr id="3" name="Marcador de contenido 2">
            <a:extLst>
              <a:ext uri="{FF2B5EF4-FFF2-40B4-BE49-F238E27FC236}">
                <a16:creationId xmlns:a16="http://schemas.microsoft.com/office/drawing/2014/main" id="{B26841A1-948E-4CEE-9F58-E8FADD70E658}"/>
              </a:ext>
            </a:extLst>
          </p:cNvPr>
          <p:cNvSpPr>
            <a:spLocks noGrp="1"/>
          </p:cNvSpPr>
          <p:nvPr>
            <p:ph idx="1"/>
          </p:nvPr>
        </p:nvSpPr>
        <p:spPr>
          <a:xfrm>
            <a:off x="357810" y="1488613"/>
            <a:ext cx="6422086" cy="5084465"/>
          </a:xfrm>
        </p:spPr>
        <p:txBody>
          <a:bodyPr>
            <a:normAutofit/>
          </a:bodyPr>
          <a:lstStyle/>
          <a:p>
            <a:r>
              <a:rPr lang="es-EC" sz="2800" dirty="0"/>
              <a:t>A menudo sus representaciones portan una imagen de Jesús, a veces con forma de medallón, en el pecho, en recuerdo de la leyenda contenida en el libro La Leyenda Dorada según la cual este apóstol habría llevado el </a:t>
            </a:r>
            <a:r>
              <a:rPr lang="es-EC" sz="2800" dirty="0" err="1"/>
              <a:t>mandylion</a:t>
            </a:r>
            <a:r>
              <a:rPr lang="es-EC" sz="2800" dirty="0"/>
              <a:t> (es decir, una tela o lienzo, sobre la cual Jesucristo puso su Cara Sagrada)a la corte del rey </a:t>
            </a:r>
            <a:r>
              <a:rPr lang="es-EC" sz="2800" dirty="0" err="1"/>
              <a:t>Abgar</a:t>
            </a:r>
            <a:r>
              <a:rPr lang="es-EC" sz="2800" dirty="0"/>
              <a:t> V de Edesa, para sanarle. </a:t>
            </a:r>
          </a:p>
        </p:txBody>
      </p:sp>
      <p:pic>
        <p:nvPicPr>
          <p:cNvPr id="5" name="Imagen 4">
            <a:extLst>
              <a:ext uri="{FF2B5EF4-FFF2-40B4-BE49-F238E27FC236}">
                <a16:creationId xmlns:a16="http://schemas.microsoft.com/office/drawing/2014/main" id="{0CAF7339-BCA3-4CC5-B0EF-136449A27B37}"/>
              </a:ext>
            </a:extLst>
          </p:cNvPr>
          <p:cNvPicPr>
            <a:picLocks noChangeAspect="1"/>
          </p:cNvPicPr>
          <p:nvPr/>
        </p:nvPicPr>
        <p:blipFill>
          <a:blip r:embed="rId2"/>
          <a:stretch>
            <a:fillRect/>
          </a:stretch>
        </p:blipFill>
        <p:spPr>
          <a:xfrm>
            <a:off x="8428383" y="0"/>
            <a:ext cx="3763617" cy="4769103"/>
          </a:xfrm>
          <a:prstGeom prst="rect">
            <a:avLst/>
          </a:prstGeom>
        </p:spPr>
      </p:pic>
      <p:sp>
        <p:nvSpPr>
          <p:cNvPr id="6" name="CuadroTexto 5">
            <a:extLst>
              <a:ext uri="{FF2B5EF4-FFF2-40B4-BE49-F238E27FC236}">
                <a16:creationId xmlns:a16="http://schemas.microsoft.com/office/drawing/2014/main" id="{0C1DC34A-B2D3-4D5D-8015-2C8DB0203E75}"/>
              </a:ext>
            </a:extLst>
          </p:cNvPr>
          <p:cNvSpPr txBox="1"/>
          <p:nvPr/>
        </p:nvSpPr>
        <p:spPr>
          <a:xfrm>
            <a:off x="7216896" y="4781510"/>
            <a:ext cx="4975104" cy="2031325"/>
          </a:xfrm>
          <a:prstGeom prst="rect">
            <a:avLst/>
          </a:prstGeom>
          <a:noFill/>
        </p:spPr>
        <p:txBody>
          <a:bodyPr wrap="square" rtlCol="0">
            <a:spAutoFit/>
          </a:bodyPr>
          <a:lstStyle/>
          <a:p>
            <a:r>
              <a:rPr lang="es-EC" dirty="0"/>
              <a:t>En realidad, de acuerdo con Eusebio de </a:t>
            </a:r>
            <a:r>
              <a:rPr lang="es-EC" dirty="0" err="1"/>
              <a:t>Cesarea</a:t>
            </a:r>
            <a:r>
              <a:rPr lang="es-EC" dirty="0"/>
              <a:t> quien fue a sanar al rey </a:t>
            </a:r>
            <a:r>
              <a:rPr lang="es-EC" dirty="0" err="1"/>
              <a:t>Abgar</a:t>
            </a:r>
            <a:r>
              <a:rPr lang="es-EC" dirty="0"/>
              <a:t> V fue Tadeo de Edesa, uno de los setenta y dos discípulos mencionados en Lucas 10:1-24, pero para cuando fue descubierto el error, la iconografía del medallón en el pecho de Judas Tadeo ya se había popularizado. </a:t>
            </a:r>
          </a:p>
        </p:txBody>
      </p:sp>
    </p:spTree>
    <p:extLst>
      <p:ext uri="{BB962C8B-B14F-4D97-AF65-F5344CB8AC3E}">
        <p14:creationId xmlns:p14="http://schemas.microsoft.com/office/powerpoint/2010/main" val="23955308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B1A10EF-A754-4065-BA1D-2E90377AC418}"/>
              </a:ext>
            </a:extLst>
          </p:cNvPr>
          <p:cNvSpPr>
            <a:spLocks noGrp="1"/>
          </p:cNvSpPr>
          <p:nvPr>
            <p:ph type="title"/>
          </p:nvPr>
        </p:nvSpPr>
        <p:spPr>
          <a:xfrm>
            <a:off x="677334" y="133603"/>
            <a:ext cx="10422948" cy="1320800"/>
          </a:xfrm>
        </p:spPr>
        <p:txBody>
          <a:bodyPr/>
          <a:lstStyle/>
          <a:p>
            <a:r>
              <a:rPr lang="es-EC" dirty="0"/>
              <a:t>Representación</a:t>
            </a:r>
          </a:p>
        </p:txBody>
      </p:sp>
      <p:sp>
        <p:nvSpPr>
          <p:cNvPr id="3" name="Marcador de contenido 2">
            <a:extLst>
              <a:ext uri="{FF2B5EF4-FFF2-40B4-BE49-F238E27FC236}">
                <a16:creationId xmlns:a16="http://schemas.microsoft.com/office/drawing/2014/main" id="{4B48C2A5-313F-4953-8483-3A9B56C4A64D}"/>
              </a:ext>
            </a:extLst>
          </p:cNvPr>
          <p:cNvSpPr>
            <a:spLocks noGrp="1"/>
          </p:cNvSpPr>
          <p:nvPr>
            <p:ph idx="1"/>
          </p:nvPr>
        </p:nvSpPr>
        <p:spPr>
          <a:xfrm>
            <a:off x="3472070" y="1046827"/>
            <a:ext cx="5801932" cy="5677569"/>
          </a:xfrm>
        </p:spPr>
        <p:txBody>
          <a:bodyPr>
            <a:normAutofit fontScale="92500" lnSpcReduction="10000"/>
          </a:bodyPr>
          <a:lstStyle/>
          <a:p>
            <a:r>
              <a:rPr lang="es-EC" sz="2800" dirty="0"/>
              <a:t>También se le representa con una llama de fuego sobre su cabeza, significando su presencia en Pentecostés, y un rollo en representación de la epístola de Judas, uno de los libros canónicos, que la tradición eclesiástica tendió a atribuirle.</a:t>
            </a:r>
          </a:p>
          <a:p>
            <a:r>
              <a:rPr lang="es-EC" sz="2800" dirty="0"/>
              <a:t>Se le representó con una maza o un mazo, herramienta con la que según la tradición católica sufrió martirio (hasta el siglo XIV se lo personificó con frecuencia con un hacha). </a:t>
            </a:r>
          </a:p>
        </p:txBody>
      </p:sp>
      <p:pic>
        <p:nvPicPr>
          <p:cNvPr id="5" name="Imagen 4">
            <a:extLst>
              <a:ext uri="{FF2B5EF4-FFF2-40B4-BE49-F238E27FC236}">
                <a16:creationId xmlns:a16="http://schemas.microsoft.com/office/drawing/2014/main" id="{CA60D545-A0F2-458A-99DB-8BA06B3A06A2}"/>
              </a:ext>
            </a:extLst>
          </p:cNvPr>
          <p:cNvPicPr>
            <a:picLocks noChangeAspect="1"/>
          </p:cNvPicPr>
          <p:nvPr/>
        </p:nvPicPr>
        <p:blipFill>
          <a:blip r:embed="rId2"/>
          <a:stretch>
            <a:fillRect/>
          </a:stretch>
        </p:blipFill>
        <p:spPr>
          <a:xfrm>
            <a:off x="9174657" y="0"/>
            <a:ext cx="3017344" cy="4731026"/>
          </a:xfrm>
          <a:prstGeom prst="rect">
            <a:avLst/>
          </a:prstGeom>
        </p:spPr>
      </p:pic>
      <p:pic>
        <p:nvPicPr>
          <p:cNvPr id="10" name="Imagen 9">
            <a:extLst>
              <a:ext uri="{FF2B5EF4-FFF2-40B4-BE49-F238E27FC236}">
                <a16:creationId xmlns:a16="http://schemas.microsoft.com/office/drawing/2014/main" id="{426C9BBB-43DB-4F55-9F62-E4C18505597D}"/>
              </a:ext>
            </a:extLst>
          </p:cNvPr>
          <p:cNvPicPr>
            <a:picLocks noChangeAspect="1"/>
          </p:cNvPicPr>
          <p:nvPr/>
        </p:nvPicPr>
        <p:blipFill>
          <a:blip r:embed="rId3"/>
          <a:stretch>
            <a:fillRect/>
          </a:stretch>
        </p:blipFill>
        <p:spPr>
          <a:xfrm>
            <a:off x="0" y="1341454"/>
            <a:ext cx="3326296" cy="5586471"/>
          </a:xfrm>
          <a:prstGeom prst="rect">
            <a:avLst/>
          </a:prstGeom>
        </p:spPr>
      </p:pic>
    </p:spTree>
    <p:extLst>
      <p:ext uri="{BB962C8B-B14F-4D97-AF65-F5344CB8AC3E}">
        <p14:creationId xmlns:p14="http://schemas.microsoft.com/office/powerpoint/2010/main" val="32023109"/>
      </p:ext>
    </p:extLst>
  </p:cSld>
  <p:clrMapOvr>
    <a:masterClrMapping/>
  </p:clrMapOvr>
</p:sld>
</file>

<file path=ppt/theme/theme1.xml><?xml version="1.0" encoding="utf-8"?>
<a:theme xmlns:a="http://schemas.openxmlformats.org/drawingml/2006/main" name="Faceta">
  <a:themeElements>
    <a:clrScheme name="Faceta">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a">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a">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229</TotalTime>
  <Words>1394</Words>
  <Application>Microsoft Office PowerPoint</Application>
  <PresentationFormat>Panorámica</PresentationFormat>
  <Paragraphs>59</Paragraphs>
  <Slides>19</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19</vt:i4>
      </vt:variant>
    </vt:vector>
  </HeadingPairs>
  <TitlesOfParts>
    <vt:vector size="23" baseType="lpstr">
      <vt:lpstr>Arial</vt:lpstr>
      <vt:lpstr>Trebuchet MS</vt:lpstr>
      <vt:lpstr>Wingdings 3</vt:lpstr>
      <vt:lpstr>Faceta</vt:lpstr>
      <vt:lpstr>SAN JUDAS TADEO</vt:lpstr>
      <vt:lpstr>¿Cuál es el significado de Judas Tadeo?</vt:lpstr>
      <vt:lpstr>¿Cuál es el significado de Judas Tadeo?</vt:lpstr>
      <vt:lpstr>¿Quién fue Judas Tadeo?</vt:lpstr>
      <vt:lpstr>¿Quién fue Judas Tadeo?</vt:lpstr>
      <vt:lpstr>¿Quién fue Judas Tadeo?</vt:lpstr>
      <vt:lpstr>¿Quién fue Judas Tadeo?</vt:lpstr>
      <vt:lpstr>Representación</vt:lpstr>
      <vt:lpstr>Representación</vt:lpstr>
      <vt:lpstr>Reliquias</vt:lpstr>
      <vt:lpstr>Veneración</vt:lpstr>
      <vt:lpstr>Veneración</vt:lpstr>
      <vt:lpstr>San Judas Tadeo en el Ecuador</vt:lpstr>
      <vt:lpstr>San Judas Tadeo en el Ecuador</vt:lpstr>
      <vt:lpstr>San Judas Tadeo en el Ecuador</vt:lpstr>
      <vt:lpstr>San Judas Tadeo en el Ecuador</vt:lpstr>
      <vt:lpstr>San Judas Tadeo en el Ecuador</vt:lpstr>
      <vt:lpstr>Plegarias de petición a Cristo por intercesión de Judas Tadeo</vt:lpstr>
      <vt:lpstr>¿Conoces a San Judas Tadeo?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SAN JUDAS TADEO</dc:title>
  <dc:creator>Juan Francisco Romero Córdova</dc:creator>
  <cp:lastModifiedBy>Juan Francisco Romero Córdova</cp:lastModifiedBy>
  <cp:revision>27</cp:revision>
  <dcterms:created xsi:type="dcterms:W3CDTF">2020-11-28T20:24:03Z</dcterms:created>
  <dcterms:modified xsi:type="dcterms:W3CDTF">2020-12-02T00:45:29Z</dcterms:modified>
</cp:coreProperties>
</file>