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65" r:id="rId2"/>
    <p:sldId id="256" r:id="rId3"/>
    <p:sldId id="271" r:id="rId4"/>
    <p:sldId id="272" r:id="rId5"/>
    <p:sldId id="257" r:id="rId6"/>
    <p:sldId id="261" r:id="rId7"/>
    <p:sldId id="259" r:id="rId8"/>
    <p:sldId id="262" r:id="rId9"/>
    <p:sldId id="260" r:id="rId10"/>
    <p:sldId id="263" r:id="rId11"/>
    <p:sldId id="264" r:id="rId12"/>
    <p:sldId id="267" r:id="rId13"/>
    <p:sldId id="268" r:id="rId14"/>
    <p:sldId id="273" r:id="rId15"/>
    <p:sldId id="274" r:id="rId16"/>
    <p:sldId id="275" r:id="rId17"/>
    <p:sldId id="276" r:id="rId18"/>
    <p:sldId id="277" r:id="rId19"/>
    <p:sldId id="278" r:id="rId20"/>
    <p:sldId id="279" r:id="rId21"/>
    <p:sldId id="269" r:id="rId22"/>
    <p:sldId id="258"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94660"/>
  </p:normalViewPr>
  <p:slideViewPr>
    <p:cSldViewPr snapToGrid="0">
      <p:cViewPr varScale="1">
        <p:scale>
          <a:sx n="67" d="100"/>
          <a:sy n="67" d="100"/>
        </p:scale>
        <p:origin x="-83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a:xfrm>
            <a:off x="2692397" y="5037663"/>
            <a:ext cx="5214635" cy="279400"/>
          </a:xfrm>
        </p:spPr>
        <p:txBody>
          <a:bodyPr/>
          <a:lstStyle/>
          <a:p>
            <a:endParaRPr lang="es-EC"/>
          </a:p>
        </p:txBody>
      </p:sp>
      <p:sp>
        <p:nvSpPr>
          <p:cNvPr id="6" name="Slide Number Placeholder 5"/>
          <p:cNvSpPr>
            <a:spLocks noGrp="1"/>
          </p:cNvSpPr>
          <p:nvPr>
            <p:ph type="sldNum" sz="quarter" idx="12"/>
          </p:nvPr>
        </p:nvSpPr>
        <p:spPr>
          <a:xfrm>
            <a:off x="8956900" y="5037663"/>
            <a:ext cx="551167" cy="279400"/>
          </a:xfrm>
        </p:spPr>
        <p:txBody>
          <a:bodyPr/>
          <a:lstStyle/>
          <a:p>
            <a:fld id="{5700E72A-240B-4C1A-8CA3-528C072414CF}" type="slidenum">
              <a:rPr lang="es-EC" smtClean="0"/>
              <a:t>‹Nº›</a:t>
            </a:fld>
            <a:endParaRPr lang="es-EC"/>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89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F3BC61-6279-46F4-A4A3-4A4EF2D12006}" type="datetimeFigureOut">
              <a:rPr lang="es-EC" smtClean="0"/>
              <a:t>22/11/2020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00E72A-240B-4C1A-8CA3-528C072414CF}" type="slidenum">
              <a:rPr lang="es-EC" smtClean="0"/>
              <a:t>‹Nº›</a:t>
            </a:fld>
            <a:endParaRPr lang="es-EC"/>
          </a:p>
        </p:txBody>
      </p:sp>
    </p:spTree>
    <p:extLst>
      <p:ext uri="{BB962C8B-B14F-4D97-AF65-F5344CB8AC3E}">
        <p14:creationId xmlns:p14="http://schemas.microsoft.com/office/powerpoint/2010/main" val="294400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76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8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spTree>
    <p:extLst>
      <p:ext uri="{BB962C8B-B14F-4D97-AF65-F5344CB8AC3E}">
        <p14:creationId xmlns:p14="http://schemas.microsoft.com/office/powerpoint/2010/main" val="3719876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73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42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19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99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spTree>
    <p:extLst>
      <p:ext uri="{BB962C8B-B14F-4D97-AF65-F5344CB8AC3E}">
        <p14:creationId xmlns:p14="http://schemas.microsoft.com/office/powerpoint/2010/main" val="148672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F3BC61-6279-46F4-A4A3-4A4EF2D12006}" type="datetimeFigureOut">
              <a:rPr lang="es-EC" smtClean="0"/>
              <a:t>22/11/2020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00E72A-240B-4C1A-8CA3-528C072414CF}" type="slidenum">
              <a:rPr lang="es-EC" smtClean="0"/>
              <a:t>‹Nº›</a:t>
            </a:fld>
            <a:endParaRPr lang="es-EC"/>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23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4F3BC61-6279-46F4-A4A3-4A4EF2D12006}" type="datetimeFigureOut">
              <a:rPr lang="es-EC" smtClean="0"/>
              <a:t>22/11/2020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00E72A-240B-4C1A-8CA3-528C072414CF}" type="slidenum">
              <a:rPr lang="es-EC" smtClean="0"/>
              <a:t>‹Nº›</a:t>
            </a:fld>
            <a:endParaRPr lang="es-EC"/>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18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4F3BC61-6279-46F4-A4A3-4A4EF2D12006}" type="datetimeFigureOut">
              <a:rPr lang="es-EC" smtClean="0"/>
              <a:t>22/11/2020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700E72A-240B-4C1A-8CA3-528C072414CF}" type="slidenum">
              <a:rPr lang="es-EC" smtClean="0"/>
              <a:t>‹Nº›</a:t>
            </a:fld>
            <a:endParaRPr lang="es-EC"/>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22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4F3BC61-6279-46F4-A4A3-4A4EF2D12006}" type="datetimeFigureOut">
              <a:rPr lang="es-EC" smtClean="0"/>
              <a:t>22/11/2020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700E72A-240B-4C1A-8CA3-528C072414CF}"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46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3BC61-6279-46F4-A4A3-4A4EF2D12006}" type="datetimeFigureOut">
              <a:rPr lang="es-EC" smtClean="0"/>
              <a:t>22/11/2020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700E72A-240B-4C1A-8CA3-528C072414CF}" type="slidenum">
              <a:rPr lang="es-EC" smtClean="0"/>
              <a:t>‹Nº›</a:t>
            </a:fld>
            <a:endParaRPr lang="es-EC"/>
          </a:p>
        </p:txBody>
      </p:sp>
    </p:spTree>
    <p:extLst>
      <p:ext uri="{BB962C8B-B14F-4D97-AF65-F5344CB8AC3E}">
        <p14:creationId xmlns:p14="http://schemas.microsoft.com/office/powerpoint/2010/main" val="324400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F3BC61-6279-46F4-A4A3-4A4EF2D12006}" type="datetimeFigureOut">
              <a:rPr lang="es-EC" smtClean="0"/>
              <a:t>22/11/2020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00E72A-240B-4C1A-8CA3-528C072414CF}" type="slidenum">
              <a:rPr lang="es-EC" smtClean="0"/>
              <a:t>‹Nº›</a:t>
            </a:fld>
            <a:endParaRPr lang="es-EC"/>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98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F3BC61-6279-46F4-A4A3-4A4EF2D12006}" type="datetimeFigureOut">
              <a:rPr lang="es-EC" smtClean="0"/>
              <a:t>22/11/2020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00E72A-240B-4C1A-8CA3-528C072414CF}" type="slidenum">
              <a:rPr lang="es-EC" smtClean="0"/>
              <a:t>‹Nº›</a:t>
            </a:fld>
            <a:endParaRPr lang="es-EC"/>
          </a:p>
        </p:txBody>
      </p:sp>
    </p:spTree>
    <p:extLst>
      <p:ext uri="{BB962C8B-B14F-4D97-AF65-F5344CB8AC3E}">
        <p14:creationId xmlns:p14="http://schemas.microsoft.com/office/powerpoint/2010/main" val="362167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F3BC61-6279-46F4-A4A3-4A4EF2D12006}" type="datetimeFigureOut">
              <a:rPr lang="es-EC" smtClean="0"/>
              <a:t>22/11/2020</a:t>
            </a:fld>
            <a:endParaRPr lang="es-EC"/>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00E72A-240B-4C1A-8CA3-528C072414CF}" type="slidenum">
              <a:rPr lang="es-EC" smtClean="0"/>
              <a:t>‹Nº›</a:t>
            </a:fld>
            <a:endParaRPr lang="es-EC"/>
          </a:p>
        </p:txBody>
      </p:sp>
    </p:spTree>
    <p:extLst>
      <p:ext uri="{BB962C8B-B14F-4D97-AF65-F5344CB8AC3E}">
        <p14:creationId xmlns:p14="http://schemas.microsoft.com/office/powerpoint/2010/main" val="319103567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3.bp.blogspot.com/-CimT27NFp6s/V6Q-zjucGhI/AAAAAAABoUs/gRFnO8iB_gIY5_Zs2NrWVaXmZccDWq9vACLcB/s1600/Narcisa+de+Jesus+Martillo17-c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3.bp.blogspot.com/-CimT27NFp6s/V6Q-zjucGhI/AAAAAAABoUs/gRFnO8iB_gIY5_Zs2NrWVaXmZccDWq9vACLcB/s1600/Narcisa+de+Jesus+Martillo17-ce.jpg" TargetMode="External"/><Relationship Id="rId2" Type="http://schemas.openxmlformats.org/officeDocument/2006/relationships/hyperlink" Target="https://www.youtube.com/watch?v=xh8fFZ8nm5Y"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K5cJoEokyaI"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54727" y="997131"/>
            <a:ext cx="9351817" cy="5324535"/>
          </a:xfrm>
          <a:prstGeom prst="rect">
            <a:avLst/>
          </a:prstGeom>
          <a:noFill/>
        </p:spPr>
        <p:txBody>
          <a:bodyPr wrap="square" rtlCol="0">
            <a:spAutoFit/>
          </a:bodyPr>
          <a:lstStyle/>
          <a:p>
            <a:pPr algn="ctr"/>
            <a:endParaRPr lang="es-EC" sz="4000" b="1" dirty="0" smtClean="0">
              <a:solidFill>
                <a:srgbClr val="FF0000"/>
              </a:solidFill>
            </a:endParaRPr>
          </a:p>
          <a:p>
            <a:pPr algn="ctr"/>
            <a:r>
              <a:rPr lang="es-EC" sz="4000" b="1" dirty="0" smtClean="0">
                <a:solidFill>
                  <a:srgbClr val="002060"/>
                </a:solidFill>
              </a:rPr>
              <a:t>GRUPO N° 3</a:t>
            </a:r>
          </a:p>
          <a:p>
            <a:pPr algn="ctr"/>
            <a:r>
              <a:rPr lang="es-EC" sz="4000" b="1" dirty="0" smtClean="0">
                <a:solidFill>
                  <a:srgbClr val="FF0000"/>
                </a:solidFill>
              </a:rPr>
              <a:t>ANIBAL GUERRA</a:t>
            </a:r>
          </a:p>
          <a:p>
            <a:pPr algn="ctr"/>
            <a:r>
              <a:rPr lang="es-EC" sz="4000" b="1" dirty="0" smtClean="0">
                <a:solidFill>
                  <a:srgbClr val="FF0000"/>
                </a:solidFill>
              </a:rPr>
              <a:t>JORGE ROMERO</a:t>
            </a:r>
          </a:p>
          <a:p>
            <a:pPr algn="ctr"/>
            <a:r>
              <a:rPr lang="es-EC" sz="4000" b="1" dirty="0" smtClean="0">
                <a:solidFill>
                  <a:srgbClr val="FF0000"/>
                </a:solidFill>
              </a:rPr>
              <a:t>JUAN CARLOS RABANAL</a:t>
            </a:r>
          </a:p>
          <a:p>
            <a:pPr algn="ctr"/>
            <a:r>
              <a:rPr lang="es-EC" sz="4000" b="1" dirty="0" smtClean="0">
                <a:solidFill>
                  <a:srgbClr val="FF0000"/>
                </a:solidFill>
              </a:rPr>
              <a:t>XAVIER SANTAMARIA</a:t>
            </a:r>
          </a:p>
          <a:p>
            <a:pPr algn="ctr"/>
            <a:r>
              <a:rPr lang="es-EC" sz="4000" b="1" dirty="0" smtClean="0">
                <a:solidFill>
                  <a:srgbClr val="FF0000"/>
                </a:solidFill>
              </a:rPr>
              <a:t>LUIS FREIRE</a:t>
            </a:r>
          </a:p>
          <a:p>
            <a:pPr algn="ctr"/>
            <a:endParaRPr lang="es-EC" sz="6000" dirty="0">
              <a:solidFill>
                <a:srgbClr val="FF0000"/>
              </a:solidFill>
            </a:endParaRPr>
          </a:p>
        </p:txBody>
      </p:sp>
      <p:pic>
        <p:nvPicPr>
          <p:cNvPr id="3" name="Imagen 2"/>
          <p:cNvPicPr>
            <a:picLocks noChangeAspect="1"/>
          </p:cNvPicPr>
          <p:nvPr/>
        </p:nvPicPr>
        <p:blipFill>
          <a:blip r:embed="rId2"/>
          <a:stretch>
            <a:fillRect/>
          </a:stretch>
        </p:blipFill>
        <p:spPr>
          <a:xfrm>
            <a:off x="214932" y="433635"/>
            <a:ext cx="1673246" cy="1673246"/>
          </a:xfrm>
          <a:prstGeom prst="rect">
            <a:avLst/>
          </a:prstGeom>
        </p:spPr>
      </p:pic>
    </p:spTree>
    <p:extLst>
      <p:ext uri="{BB962C8B-B14F-4D97-AF65-F5344CB8AC3E}">
        <p14:creationId xmlns:p14="http://schemas.microsoft.com/office/powerpoint/2010/main" val="78606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571625" y="741851"/>
            <a:ext cx="9033039" cy="2677656"/>
          </a:xfrm>
          <a:prstGeom prst="rect">
            <a:avLst/>
          </a:prstGeom>
          <a:noFill/>
        </p:spPr>
        <p:txBody>
          <a:bodyPr wrap="square" rtlCol="0">
            <a:spAutoFit/>
          </a:bodyPr>
          <a:lstStyle/>
          <a:p>
            <a:pPr algn="just"/>
            <a:r>
              <a:rPr lang="es-EC" sz="2400" b="1" dirty="0"/>
              <a:t>Después se trasladó algún tiempo a Cuenca para atender a Monseñor Amadeo Millán, quien era su director espiritual, y que había contraído tuberculosis. En 1867, cuando fallece monseñor Millán, regresa a Guayaquil, a la “Casa de las Recogidas”, donde, junto con la Beata Mercedes de Jesús Molina, enseña costura a las niñas huérfanas</a:t>
            </a:r>
            <a:r>
              <a:rPr lang="es-EC" sz="2400" b="1" dirty="0" smtClean="0"/>
              <a:t>. Y se aloja en su casa de la beata con quien lleva una vida de oración, sacrificio y penitencia.</a:t>
            </a:r>
            <a:endParaRPr lang="es-EC" sz="24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pic>
        <p:nvPicPr>
          <p:cNvPr id="5122" name="Picture 2" descr="UNIVERSIDAD DE GUAYAQUIL - PDF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3465697"/>
            <a:ext cx="4073082" cy="227334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088144" y="3543298"/>
            <a:ext cx="4516520" cy="1938992"/>
          </a:xfrm>
          <a:prstGeom prst="rect">
            <a:avLst/>
          </a:prstGeom>
          <a:noFill/>
        </p:spPr>
        <p:txBody>
          <a:bodyPr wrap="square" rtlCol="0">
            <a:spAutoFit/>
          </a:bodyPr>
          <a:lstStyle/>
          <a:p>
            <a:pPr algn="just"/>
            <a:r>
              <a:rPr lang="es-EC" sz="2400" b="1" dirty="0"/>
              <a:t>Según reseñas, la gente de aquella </a:t>
            </a:r>
            <a:r>
              <a:rPr lang="es-EC" sz="2400" b="1" dirty="0" smtClean="0"/>
              <a:t>época </a:t>
            </a:r>
            <a:r>
              <a:rPr lang="es-EC" sz="2400" b="1" dirty="0"/>
              <a:t>las llamaba con cierta burla las beatas, por que </a:t>
            </a:r>
            <a:r>
              <a:rPr lang="es-EC" sz="2400" b="1" dirty="0" smtClean="0"/>
              <a:t>permanecían </a:t>
            </a:r>
            <a:r>
              <a:rPr lang="es-EC" sz="2400" b="1" dirty="0"/>
              <a:t>en la iglesia </a:t>
            </a:r>
            <a:r>
              <a:rPr lang="es-EC" sz="2400" b="1" dirty="0" smtClean="0"/>
              <a:t>rezando </a:t>
            </a:r>
            <a:r>
              <a:rPr lang="es-EC" sz="2400" b="1" dirty="0"/>
              <a:t>y enseñando </a:t>
            </a:r>
            <a:r>
              <a:rPr lang="es-EC" sz="2400" b="1" dirty="0" smtClean="0"/>
              <a:t>catequesis.</a:t>
            </a:r>
            <a:endParaRPr lang="es-EC" sz="2400" b="1" dirty="0"/>
          </a:p>
        </p:txBody>
      </p:sp>
    </p:spTree>
    <p:extLst>
      <p:ext uri="{BB962C8B-B14F-4D97-AF65-F5344CB8AC3E}">
        <p14:creationId xmlns:p14="http://schemas.microsoft.com/office/powerpoint/2010/main" val="393079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571625" y="684699"/>
            <a:ext cx="9033039" cy="5755422"/>
          </a:xfrm>
          <a:prstGeom prst="rect">
            <a:avLst/>
          </a:prstGeom>
          <a:noFill/>
        </p:spPr>
        <p:txBody>
          <a:bodyPr wrap="square" rtlCol="0">
            <a:spAutoFit/>
          </a:bodyPr>
          <a:lstStyle/>
          <a:p>
            <a:pPr algn="just"/>
            <a:r>
              <a:rPr lang="es-EC" sz="2300" b="1" dirty="0" smtClean="0"/>
              <a:t>Años mas tarde su director espiritual debe ir a Lima y le propone llevarle a un convento de terciarias dominicas, lejos de la bulla y la admiración de quienes la conocen.</a:t>
            </a:r>
          </a:p>
          <a:p>
            <a:pPr algn="just"/>
            <a:endParaRPr lang="es-EC" sz="2300" b="1" dirty="0"/>
          </a:p>
          <a:p>
            <a:pPr algn="just"/>
            <a:r>
              <a:rPr lang="es-EC" sz="2300" b="1" dirty="0"/>
              <a:t>En Lima vivió en el Convento del Patrocinio como huésped o como pensionista, nunca como religiosa, ganándose el sustento con las labores de su propia </a:t>
            </a:r>
            <a:r>
              <a:rPr lang="es-EC" sz="2300" b="1" dirty="0" smtClean="0"/>
              <a:t>mano.  </a:t>
            </a:r>
          </a:p>
          <a:p>
            <a:pPr algn="just"/>
            <a:endParaRPr lang="es-EC" sz="2300" b="1" dirty="0"/>
          </a:p>
          <a:p>
            <a:pPr algn="just"/>
            <a:r>
              <a:rPr lang="es-EC" sz="2300" b="1" dirty="0" smtClean="0"/>
              <a:t>En septiembre de 1869, Narcisa soporta </a:t>
            </a:r>
            <a:r>
              <a:rPr lang="es-EC" sz="2300" b="1" dirty="0"/>
              <a:t>altas </a:t>
            </a:r>
            <a:r>
              <a:rPr lang="es-EC" sz="2300" b="1" dirty="0" smtClean="0"/>
              <a:t>fiebres y en los </a:t>
            </a:r>
            <a:r>
              <a:rPr lang="es-EC" sz="2300" b="1" dirty="0"/>
              <a:t>últimos momentos de su vida los dolores de su enfermedad se hicieron muy intensos, pero ellas los soportó heroicamente, abandonándose a la voluntad de Dios, y ofreciéndose como víctima por la conversión de los pecadores. Falleció el 8 de Diciembre después de haber </a:t>
            </a:r>
            <a:r>
              <a:rPr lang="es-EC" sz="2300" b="1" dirty="0" smtClean="0"/>
              <a:t>comulgado y dejando una extraña luminosidad y perfume en la habitación. A pesar de su deceso, su cuerpo mantenía flexibilidad, según los religiosos que estuvieron con ella en sus últimos días.	</a:t>
            </a:r>
            <a:endParaRPr lang="es-EC" sz="28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3874174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254025" y="375949"/>
            <a:ext cx="9451145" cy="2446824"/>
          </a:xfrm>
          <a:prstGeom prst="rect">
            <a:avLst/>
          </a:prstGeom>
          <a:noFill/>
        </p:spPr>
        <p:txBody>
          <a:bodyPr wrap="square" rtlCol="0">
            <a:spAutoFit/>
          </a:bodyPr>
          <a:lstStyle/>
          <a:p>
            <a:pPr algn="just"/>
            <a:r>
              <a:rPr lang="es-EC" sz="2300" b="1" dirty="0"/>
              <a:t> Aspectos Para Destacar De Su Vida </a:t>
            </a:r>
            <a:r>
              <a:rPr lang="es-EC" sz="2300" b="1" dirty="0" smtClean="0"/>
              <a:t>:</a:t>
            </a:r>
            <a:endParaRPr lang="es-EC" b="1" dirty="0" smtClean="0"/>
          </a:p>
          <a:p>
            <a:pPr algn="just"/>
            <a:endParaRPr lang="es-EC" b="1" dirty="0"/>
          </a:p>
          <a:p>
            <a:pPr algn="just"/>
            <a:r>
              <a:rPr lang="es-EC" sz="2300" b="1" dirty="0"/>
              <a:t>Si bien se pueden destacar varios aspectos de la vida de la beata Narcisa, entre ellos el don de milagros y de profecía, queríamos hacer hincapié solamente en dos: su espíritu de penitencia y de oración y la fidelidad a la dirección espiritual</a:t>
            </a:r>
            <a:r>
              <a:rPr lang="es-EC" sz="2300" b="1" dirty="0" smtClean="0"/>
              <a:t>. </a:t>
            </a:r>
            <a:endParaRPr lang="es-EC" sz="2300" b="1" dirty="0"/>
          </a:p>
          <a:p>
            <a:pPr algn="just"/>
            <a:endParaRPr lang="es-EC" sz="2000" b="1"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113" y="2721451"/>
            <a:ext cx="2921620" cy="2731498"/>
          </a:xfrm>
          <a:prstGeom prst="rect">
            <a:avLst/>
          </a:prstGeom>
        </p:spPr>
      </p:pic>
      <p:sp>
        <p:nvSpPr>
          <p:cNvPr id="3" name="CuadroTexto 2"/>
          <p:cNvSpPr txBox="1"/>
          <p:nvPr/>
        </p:nvSpPr>
        <p:spPr>
          <a:xfrm>
            <a:off x="4449337" y="2642840"/>
            <a:ext cx="6411951" cy="3908762"/>
          </a:xfrm>
          <a:prstGeom prst="rect">
            <a:avLst/>
          </a:prstGeom>
          <a:noFill/>
        </p:spPr>
        <p:txBody>
          <a:bodyPr wrap="square" rtlCol="0">
            <a:spAutoFit/>
          </a:bodyPr>
          <a:lstStyle/>
          <a:p>
            <a:pPr algn="just"/>
            <a:r>
              <a:rPr lang="es-EC" sz="2300" b="1" dirty="0"/>
              <a:t>La Fidelidad A La Dirección </a:t>
            </a:r>
            <a:r>
              <a:rPr lang="es-EC" sz="2300" b="1" dirty="0" smtClean="0"/>
              <a:t>Espiritual</a:t>
            </a:r>
            <a:endParaRPr lang="es-EC" b="1" dirty="0" smtClean="0"/>
          </a:p>
          <a:p>
            <a:pPr algn="just"/>
            <a:endParaRPr lang="es-EC" b="1" dirty="0"/>
          </a:p>
          <a:p>
            <a:pPr algn="just"/>
            <a:r>
              <a:rPr lang="es-EC" sz="2300" b="1" dirty="0"/>
              <a:t>Ella valoraba mucho la dirección espiritual. Siempre tuvo un director espiritual y seguía sus consejos, y consideraba la dirección espiritual como uno de los medios más eficaces para llegar a la santificación. Hasta tal punto la valoró que cuando ya no tenía director espiritual en Guayaquil, viajó a Lima, en donde falleció, para poder continuar con la dirección espiritual. </a:t>
            </a:r>
            <a:r>
              <a:rPr lang="es-EC" sz="2000" b="1" dirty="0"/>
              <a:t>	</a:t>
            </a:r>
            <a:endParaRPr lang="es-EC" sz="2400" dirty="0"/>
          </a:p>
          <a:p>
            <a:endParaRPr lang="es-EC" dirty="0"/>
          </a:p>
        </p:txBody>
      </p:sp>
    </p:spTree>
    <p:extLst>
      <p:ext uri="{BB962C8B-B14F-4D97-AF65-F5344CB8AC3E}">
        <p14:creationId xmlns:p14="http://schemas.microsoft.com/office/powerpoint/2010/main" val="3751667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124101" y="375949"/>
            <a:ext cx="9480563" cy="3200876"/>
          </a:xfrm>
          <a:prstGeom prst="rect">
            <a:avLst/>
          </a:prstGeom>
          <a:noFill/>
        </p:spPr>
        <p:txBody>
          <a:bodyPr wrap="square" rtlCol="0">
            <a:spAutoFit/>
          </a:bodyPr>
          <a:lstStyle/>
          <a:p>
            <a:pPr algn="just"/>
            <a:r>
              <a:rPr lang="es-EC" sz="2400" b="1" dirty="0"/>
              <a:t> Aspectos Para Destacar De Su Vida </a:t>
            </a:r>
            <a:r>
              <a:rPr lang="es-EC" sz="2400" b="1" dirty="0" smtClean="0"/>
              <a:t>:</a:t>
            </a:r>
          </a:p>
          <a:p>
            <a:pPr algn="just"/>
            <a:endParaRPr lang="es-EC" b="1" dirty="0"/>
          </a:p>
          <a:p>
            <a:pPr algn="just"/>
            <a:r>
              <a:rPr lang="es-EC" sz="2000" b="1" dirty="0" smtClean="0"/>
              <a:t>La Penitencia</a:t>
            </a:r>
          </a:p>
          <a:p>
            <a:pPr algn="just"/>
            <a:endParaRPr lang="es-EC" b="1" dirty="0"/>
          </a:p>
          <a:p>
            <a:pPr algn="just"/>
            <a:r>
              <a:rPr lang="es-EC" sz="2000" b="1" dirty="0"/>
              <a:t>Al igual que Santa Marianita de Jesús, enamorada de Cristo crucificado quiso reproducir en su cuerpo los tormentos del Señor en su pasión para ser una imagen perfecta de Él. Su último director espiritual escribe “sus mortificaciones fueron rígidas: siempre estaba vestida de cilicio, diariamente se daba disciplina de sangre, tenía 8 horas de oración </a:t>
            </a:r>
            <a:r>
              <a:rPr lang="es-EC" sz="2000" b="1" dirty="0" smtClean="0"/>
              <a:t>diaria, </a:t>
            </a:r>
            <a:r>
              <a:rPr lang="es-EC" sz="2000" b="1" dirty="0"/>
              <a:t>llevaba constantemente en su cuerpo la crucifixión del salvador por los intensos dolores que experimentaba. </a:t>
            </a:r>
            <a:endParaRPr lang="es-EC" sz="28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3" name="CuadroTexto 2"/>
          <p:cNvSpPr txBox="1"/>
          <p:nvPr/>
        </p:nvSpPr>
        <p:spPr>
          <a:xfrm>
            <a:off x="4750420" y="3668751"/>
            <a:ext cx="5865541" cy="2246769"/>
          </a:xfrm>
          <a:prstGeom prst="rect">
            <a:avLst/>
          </a:prstGeom>
          <a:noFill/>
        </p:spPr>
        <p:txBody>
          <a:bodyPr wrap="square" rtlCol="0">
            <a:spAutoFit/>
          </a:bodyPr>
          <a:lstStyle/>
          <a:p>
            <a:pPr algn="just"/>
            <a:r>
              <a:rPr lang="es-EC" sz="2000" b="1" dirty="0"/>
              <a:t>Todas las noches hacía cuatro horas de oración coronada de espinas que le penetraban la cabeza, colgada de una cruz sembrada de algunos clavos. Dormía en el suelo sobre unas puntas de acero que tenía preparadas al </a:t>
            </a:r>
            <a:r>
              <a:rPr lang="es-EC" sz="2000" b="1" dirty="0" err="1" smtClean="0"/>
              <a:t>inteno</a:t>
            </a:r>
            <a:r>
              <a:rPr lang="es-EC" sz="2000" b="1" dirty="0"/>
              <a:t>”. Este es uno de los tantos testimonios acerca de las penitencias que la beata Narcisa hacía. 	</a:t>
            </a:r>
            <a:endParaRPr lang="es-EC"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998" y="3754479"/>
            <a:ext cx="3235710" cy="214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50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585913" y="375949"/>
            <a:ext cx="9158287" cy="6093976"/>
          </a:xfrm>
          <a:prstGeom prst="rect">
            <a:avLst/>
          </a:prstGeom>
          <a:noFill/>
        </p:spPr>
        <p:txBody>
          <a:bodyPr wrap="square" rtlCol="0">
            <a:spAutoFit/>
          </a:bodyPr>
          <a:lstStyle/>
          <a:p>
            <a:pPr algn="just"/>
            <a:r>
              <a:rPr lang="es-EC" sz="2200" b="1" dirty="0"/>
              <a:t> </a:t>
            </a:r>
            <a:r>
              <a:rPr lang="es-EC" sz="2200" b="1" dirty="0"/>
              <a:t>CUERPO INCORRUPTO </a:t>
            </a:r>
            <a:endParaRPr lang="es-EC" sz="1600" b="1" dirty="0" smtClean="0"/>
          </a:p>
          <a:p>
            <a:pPr algn="just"/>
            <a:endParaRPr lang="en-US" sz="1600" b="1" dirty="0"/>
          </a:p>
          <a:p>
            <a:pPr algn="just"/>
            <a:r>
              <a:rPr lang="es-EC" sz="2000" b="1" dirty="0"/>
              <a:t>En su cadáver se advirtieron durante largo tiempo signos de flexibilidad y fragancia, y ante él se obraron múltiples gracias. Lima la aclamó como santa, y lo mismo hicieron las gentes de Guayaquil y </a:t>
            </a:r>
            <a:r>
              <a:rPr lang="es-EC" sz="2000" b="1" dirty="0" err="1"/>
              <a:t>Nobol</a:t>
            </a:r>
            <a:r>
              <a:rPr lang="es-EC" sz="2000" b="1" dirty="0"/>
              <a:t>. Las hermanas del Patrocino guardaron memoria de sus virtudes y custodiaron con suma veneración el sepulcro, hasta que su cuerpo, prácticamente incorrupto, se trasladó a Guayaquil en 1955</a:t>
            </a:r>
            <a:r>
              <a:rPr lang="es-EC" sz="2000" b="1" dirty="0" smtClean="0"/>
              <a:t>.</a:t>
            </a:r>
            <a:endParaRPr lang="es-EC" sz="1600" b="1" dirty="0" smtClean="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smtClean="0"/>
          </a:p>
          <a:p>
            <a:pPr algn="just"/>
            <a:endParaRPr lang="en-US" sz="1600" b="1" dirty="0"/>
          </a:p>
          <a:p>
            <a:pPr algn="just"/>
            <a:r>
              <a:rPr lang="es-EC" sz="2000" b="1" dirty="0"/>
              <a:t>El proceso diocesano de canonización fue entregado en la Congregación para las Causas de los Santos en 1964. El Papa Juan Pablo II la beatificó el 25 de octubre de 1992. El 22 de agosto de 1998 dedicaron un santuario en su honor en </a:t>
            </a:r>
            <a:r>
              <a:rPr lang="es-EC" sz="2000" b="1" dirty="0" err="1"/>
              <a:t>Nobol</a:t>
            </a:r>
            <a:r>
              <a:rPr lang="es-EC" sz="2000" b="1" dirty="0"/>
              <a:t>, donde se venera en la actualidad el sepulcro, con su cuerpo incorrupto. La devoción a la «Niña Narcisa» denota la espontánea identificación del pueblo sencillo con esta mujer de la costa ecuatoriana. El ejemplo de su vida pura y piadosa, trabajadora y apostólica, transmite un mensaje muy actual.</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2633818"/>
            <a:ext cx="4501285" cy="16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67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585913" y="147341"/>
            <a:ext cx="9158287" cy="6617196"/>
          </a:xfrm>
          <a:prstGeom prst="rect">
            <a:avLst/>
          </a:prstGeom>
          <a:noFill/>
        </p:spPr>
        <p:txBody>
          <a:bodyPr wrap="square" rtlCol="0">
            <a:spAutoFit/>
          </a:bodyPr>
          <a:lstStyle/>
          <a:p>
            <a:pPr algn="just"/>
            <a:r>
              <a:rPr lang="es-EC" sz="2200" b="1" dirty="0"/>
              <a:t> </a:t>
            </a:r>
            <a:r>
              <a:rPr lang="es-EC" sz="2200" b="1" dirty="0"/>
              <a:t>Milagros</a:t>
            </a:r>
          </a:p>
          <a:p>
            <a:pPr algn="just"/>
            <a:r>
              <a:rPr lang="es-EC" sz="2200" b="1" dirty="0"/>
              <a:t>Para su beatificación</a:t>
            </a:r>
          </a:p>
          <a:p>
            <a:pPr algn="just"/>
            <a:r>
              <a:rPr lang="es-EC" sz="2000" b="1" dirty="0"/>
              <a:t>El primer Milagro atribuido por la intercesión de Narcisa de Jesús fue a Juan </a:t>
            </a:r>
            <a:r>
              <a:rPr lang="es-EC" sz="2000" b="1" dirty="0" err="1"/>
              <a:t>Pesántez</a:t>
            </a:r>
            <a:r>
              <a:rPr lang="es-EC" sz="2000" b="1" dirty="0"/>
              <a:t> Peñaranda. Él nunca se casó y tampoco conoce sus orígenes familiares porque a los nueve meses fue entregado a una pareja en Gualaceo, la que a los 10 años abandonó para ir a trabajar en las bananeras de Pasaje, en El Oro. Cierto día de trabajo se golpeó la frente con un tallo de plátano, lo que le originó varios tumores. Pero en 1967, tras repetidas intervenciones quirúrgicas que no le ayudaron a superar el mal que padecía, recibió la sanación de Santa Narcisa.(...)1​</a:t>
            </a:r>
          </a:p>
          <a:p>
            <a:pPr algn="just"/>
            <a:r>
              <a:rPr lang="es-EC" sz="2000" b="1" dirty="0"/>
              <a:t>Canonización</a:t>
            </a:r>
          </a:p>
          <a:p>
            <a:pPr algn="just"/>
            <a:r>
              <a:rPr lang="es-EC" sz="2000" b="1" dirty="0"/>
              <a:t>Edelmira Arellano era una niña que había nacido sin órgano genital. En 1992 y a la edad de siete años se curó luego de que su madre acudiera al santuario de Narcisa de Jesús y pidiera por la salud de su hija. Ese mismo día la niña acudió al consultorio del médico que la trataba y constató que su condición física era normal.(...)2​</a:t>
            </a:r>
          </a:p>
          <a:p>
            <a:pPr algn="just"/>
            <a:r>
              <a:rPr lang="es-EC" sz="2000" b="1" dirty="0"/>
              <a:t>El Vicario General de la Arquidiócesis de Guayaquil, P. Roberto Pazmiño, explicó que la ceremonia de canonización de Narcisa de Jesús se efectuaría luego que un grupo de teólogos y cardenales certifique e informe al Papa Benedicto XVI al respecto, quien definirá el proceso iniciado en 1962. El Papa Benedicto XVI la canonizó el domingo 12 de octubre de 2008 en la Ciudad del Vaticano. Narcisa de Jesús es el cuarto santo latinoamericano que proclamó el pontífice.(...)2</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384585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6" name="Rectángulo 1"/>
          <p:cNvSpPr/>
          <p:nvPr/>
        </p:nvSpPr>
        <p:spPr>
          <a:xfrm>
            <a:off x="1383473" y="407655"/>
            <a:ext cx="8201619" cy="446276"/>
          </a:xfrm>
          <a:prstGeom prst="rect">
            <a:avLst/>
          </a:prstGeom>
        </p:spPr>
        <p:txBody>
          <a:bodyPr wrap="square">
            <a:spAutoFit/>
          </a:bodyPr>
          <a:lstStyle/>
          <a:p>
            <a:pPr algn="ctr"/>
            <a:r>
              <a:rPr lang="es-ES" sz="2300" b="1" dirty="0"/>
              <a:t>Jaculatoria Frases y Oración a Santa Narcisa de </a:t>
            </a:r>
            <a:r>
              <a:rPr lang="es-ES" sz="2300" b="1" dirty="0" smtClean="0"/>
              <a:t>Jesús</a:t>
            </a:r>
            <a:endParaRPr lang="en-US" sz="2300" b="1" dirty="0"/>
          </a:p>
        </p:txBody>
      </p:sp>
      <p:pic>
        <p:nvPicPr>
          <p:cNvPr id="9" name="Imagen 2" descr="https://www.aciprensa.com/santos/images/OracionNarcisa_2411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699" y="2108851"/>
            <a:ext cx="4246475" cy="2359153"/>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383473" y="1011375"/>
            <a:ext cx="5557654" cy="5909310"/>
          </a:xfrm>
          <a:prstGeom prst="rect">
            <a:avLst/>
          </a:prstGeom>
          <a:noFill/>
        </p:spPr>
        <p:txBody>
          <a:bodyPr wrap="square" rtlCol="0">
            <a:spAutoFit/>
          </a:bodyPr>
          <a:lstStyle/>
          <a:p>
            <a:pPr lvl="0" algn="ctr" fontAlgn="base">
              <a:spcBef>
                <a:spcPct val="0"/>
              </a:spcBef>
              <a:spcAft>
                <a:spcPct val="0"/>
              </a:spcAft>
            </a:pPr>
            <a:r>
              <a:rPr lang="es-EC" altLang="en-US" sz="2000" b="1" dirty="0"/>
              <a:t>Narcisa de Jesús, mujer de nuestro pueblo,</a:t>
            </a:r>
            <a:br>
              <a:rPr lang="es-EC" altLang="en-US" sz="2000" b="1" dirty="0"/>
            </a:br>
            <a:r>
              <a:rPr lang="es-EC" altLang="en-US" sz="2000" b="1" dirty="0"/>
              <a:t>que hiciste de la oración,</a:t>
            </a:r>
            <a:br>
              <a:rPr lang="es-EC" altLang="en-US" sz="2000" b="1" dirty="0"/>
            </a:br>
            <a:r>
              <a:rPr lang="es-EC" altLang="en-US" sz="2000" b="1" dirty="0"/>
              <a:t>la penitencia y el trabajo</a:t>
            </a:r>
            <a:br>
              <a:rPr lang="es-EC" altLang="en-US" sz="2000" b="1" dirty="0"/>
            </a:br>
            <a:r>
              <a:rPr lang="es-EC" altLang="en-US" sz="2000" b="1" dirty="0"/>
              <a:t>un instrumento de santificación.</a:t>
            </a:r>
            <a:endParaRPr lang="en-US" altLang="en-US" sz="2000" b="1" dirty="0"/>
          </a:p>
          <a:p>
            <a:pPr lvl="0" algn="ctr" fontAlgn="base">
              <a:spcBef>
                <a:spcPct val="0"/>
              </a:spcBef>
              <a:spcAft>
                <a:spcPct val="0"/>
              </a:spcAft>
            </a:pPr>
            <a:r>
              <a:rPr lang="es-EC" altLang="en-US" sz="2000" b="1" dirty="0"/>
              <a:t>Enséñanos que la </a:t>
            </a:r>
            <a:r>
              <a:rPr lang="es-EC" altLang="en-US" sz="2000" b="1" dirty="0" smtClean="0"/>
              <a:t>caridad es </a:t>
            </a:r>
            <a:r>
              <a:rPr lang="es-EC" altLang="en-US" sz="2000" b="1" dirty="0"/>
              <a:t>el </a:t>
            </a:r>
            <a:r>
              <a:rPr lang="es-EC" altLang="en-US" sz="2000" b="1" dirty="0" smtClean="0"/>
              <a:t>camino</a:t>
            </a:r>
          </a:p>
          <a:p>
            <a:pPr lvl="0" algn="ctr" fontAlgn="base">
              <a:spcBef>
                <a:spcPct val="0"/>
              </a:spcBef>
              <a:spcAft>
                <a:spcPct val="0"/>
              </a:spcAft>
            </a:pPr>
            <a:r>
              <a:rPr lang="es-EC" altLang="en-US" sz="2000" b="1" dirty="0" smtClean="0"/>
              <a:t>de Santidad y </a:t>
            </a:r>
            <a:r>
              <a:rPr lang="es-EC" altLang="en-US" sz="2000" b="1" dirty="0"/>
              <a:t>de unión con el Señor.</a:t>
            </a:r>
            <a:endParaRPr lang="en-US" altLang="en-US" sz="2000" b="1" dirty="0"/>
          </a:p>
          <a:p>
            <a:pPr lvl="0" algn="ctr" fontAlgn="base">
              <a:spcBef>
                <a:spcPct val="0"/>
              </a:spcBef>
              <a:spcAft>
                <a:spcPct val="0"/>
              </a:spcAft>
            </a:pPr>
            <a:r>
              <a:rPr lang="es-EC" altLang="en-US" sz="2000" b="1" dirty="0"/>
              <a:t>Tú supiste amar</a:t>
            </a:r>
            <a:br>
              <a:rPr lang="es-EC" altLang="en-US" sz="2000" b="1" dirty="0"/>
            </a:br>
            <a:r>
              <a:rPr lang="es-EC" altLang="en-US" sz="2000" b="1" dirty="0"/>
              <a:t>y sacrificarte por los tuyos.</a:t>
            </a:r>
            <a:br>
              <a:rPr lang="es-EC" altLang="en-US" sz="2000" b="1" dirty="0"/>
            </a:br>
            <a:r>
              <a:rPr lang="es-EC" altLang="en-US" sz="2000" b="1" dirty="0"/>
              <a:t>Tú supiste contemplar a Dios</a:t>
            </a:r>
            <a:br>
              <a:rPr lang="es-EC" altLang="en-US" sz="2000" b="1" dirty="0"/>
            </a:br>
            <a:r>
              <a:rPr lang="es-EC" altLang="en-US" sz="2000" b="1" dirty="0"/>
              <a:t>en las cosas sencillas de la Vida.</a:t>
            </a:r>
            <a:endParaRPr lang="en-US" altLang="en-US" sz="2000" b="1" dirty="0"/>
          </a:p>
          <a:p>
            <a:pPr lvl="0" algn="ctr" fontAlgn="base">
              <a:spcBef>
                <a:spcPct val="0"/>
              </a:spcBef>
              <a:spcAft>
                <a:spcPct val="0"/>
              </a:spcAft>
            </a:pPr>
            <a:r>
              <a:rPr lang="es-EC" altLang="en-US" sz="2000" b="1" dirty="0"/>
              <a:t>Muéstranos el amor</a:t>
            </a:r>
            <a:br>
              <a:rPr lang="es-EC" altLang="en-US" sz="2000" b="1" dirty="0"/>
            </a:br>
            <a:r>
              <a:rPr lang="es-EC" altLang="en-US" sz="2000" b="1" dirty="0"/>
              <a:t>del Padre </a:t>
            </a:r>
            <a:r>
              <a:rPr lang="es-EC" altLang="en-US" sz="2000" b="1" dirty="0" smtClean="0"/>
              <a:t>Celestial, para </a:t>
            </a:r>
            <a:r>
              <a:rPr lang="es-EC" altLang="en-US" sz="2000" b="1" dirty="0"/>
              <a:t>vivir con alegría</a:t>
            </a:r>
            <a:br>
              <a:rPr lang="es-EC" altLang="en-US" sz="2000" b="1" dirty="0"/>
            </a:br>
            <a:r>
              <a:rPr lang="es-EC" altLang="en-US" sz="2000" b="1" dirty="0"/>
              <a:t>la amistad en la familia,</a:t>
            </a:r>
            <a:br>
              <a:rPr lang="es-EC" altLang="en-US" sz="2000" b="1" dirty="0"/>
            </a:br>
            <a:r>
              <a:rPr lang="es-EC" altLang="en-US" sz="2000" b="1" dirty="0"/>
              <a:t>con los enfermos y necesitados.</a:t>
            </a:r>
            <a:endParaRPr lang="en-US" altLang="en-US" sz="2000" b="1" dirty="0"/>
          </a:p>
          <a:p>
            <a:pPr lvl="0" algn="ctr" fontAlgn="base">
              <a:spcBef>
                <a:spcPct val="0"/>
              </a:spcBef>
              <a:spcAft>
                <a:spcPct val="0"/>
              </a:spcAft>
            </a:pPr>
            <a:r>
              <a:rPr lang="es-EC" altLang="en-US" sz="2000" b="1" dirty="0"/>
              <a:t>Narcisa de Jesús, amiga de todos</a:t>
            </a:r>
            <a:br>
              <a:rPr lang="es-EC" altLang="en-US" sz="2000" b="1" dirty="0"/>
            </a:br>
            <a:r>
              <a:rPr lang="es-EC" altLang="en-US" sz="2000" b="1" dirty="0"/>
              <a:t>y servidora de los pobres.</a:t>
            </a:r>
            <a:endParaRPr lang="en-US" altLang="en-US" sz="2000" b="1" dirty="0"/>
          </a:p>
          <a:p>
            <a:pPr lvl="0" algn="ctr" fontAlgn="base">
              <a:spcBef>
                <a:spcPct val="0"/>
              </a:spcBef>
              <a:spcAft>
                <a:spcPct val="0"/>
              </a:spcAft>
            </a:pPr>
            <a:r>
              <a:rPr lang="es-EC" altLang="en-US" sz="2000" b="1" dirty="0"/>
              <a:t>Ruega por nosotros.  </a:t>
            </a:r>
            <a:r>
              <a:rPr lang="es-EC" altLang="en-US" sz="2000" b="1" dirty="0" smtClean="0"/>
              <a:t> </a:t>
            </a:r>
          </a:p>
          <a:p>
            <a:pPr lvl="0" algn="ctr" fontAlgn="base">
              <a:spcBef>
                <a:spcPct val="0"/>
              </a:spcBef>
              <a:spcAft>
                <a:spcPct val="0"/>
              </a:spcAft>
            </a:pPr>
            <a:r>
              <a:rPr lang="es-EC" altLang="en-US" sz="2000" b="1" dirty="0" smtClean="0"/>
              <a:t>Amén</a:t>
            </a:r>
            <a:r>
              <a:rPr lang="es-EC" altLang="en-US" sz="2000" b="1" dirty="0"/>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97393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0"/>
            <a:ext cx="12191999" cy="685800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8" name="CuadroTexto 7"/>
          <p:cNvSpPr txBox="1"/>
          <p:nvPr/>
        </p:nvSpPr>
        <p:spPr>
          <a:xfrm>
            <a:off x="1202766" y="328615"/>
            <a:ext cx="9442071" cy="446276"/>
          </a:xfrm>
          <a:prstGeom prst="rect">
            <a:avLst/>
          </a:prstGeom>
          <a:noFill/>
        </p:spPr>
        <p:txBody>
          <a:bodyPr wrap="square" rtlCol="0">
            <a:spAutoFit/>
          </a:bodyPr>
          <a:lstStyle/>
          <a:p>
            <a:pPr lvl="0" algn="ctr" eaLnBrk="0" fontAlgn="base" hangingPunct="0">
              <a:spcBef>
                <a:spcPct val="0"/>
              </a:spcBef>
              <a:spcAft>
                <a:spcPct val="0"/>
              </a:spcAft>
            </a:pPr>
            <a:r>
              <a:rPr lang="es-EC" altLang="en-US" sz="2300" b="1" dirty="0"/>
              <a:t>Novena a Santa Narcisa de Jesús Martillo Morán</a:t>
            </a:r>
            <a:endParaRPr lang="en-US" altLang="en-US" sz="2300" b="1" dirty="0"/>
          </a:p>
        </p:txBody>
      </p:sp>
      <p:pic>
        <p:nvPicPr>
          <p:cNvPr id="12" name="Imagen 1" descr="https://3.bp.blogspot.com/-CimT27NFp6s/V6Q-zjucGhI/AAAAAAABoUs/gRFnO8iB_gIY5_Zs2NrWVaXmZccDWq9vACLcB/s1600/Narcisa%2Bde%2BJesus%2BMartillo17-c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755" y="833542"/>
            <a:ext cx="2642845" cy="33543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5"/>
          <p:cNvSpPr/>
          <p:nvPr/>
        </p:nvSpPr>
        <p:spPr>
          <a:xfrm>
            <a:off x="1671638" y="3816434"/>
            <a:ext cx="9158287" cy="2462213"/>
          </a:xfrm>
          <a:prstGeom prst="rect">
            <a:avLst/>
          </a:prstGeom>
        </p:spPr>
        <p:txBody>
          <a:bodyPr wrap="square">
            <a:spAutoFit/>
          </a:bodyPr>
          <a:lstStyle/>
          <a:p>
            <a:pPr lvl="0" algn="just" eaLnBrk="0" fontAlgn="base" hangingPunct="0">
              <a:spcBef>
                <a:spcPct val="0"/>
              </a:spcBef>
              <a:spcAft>
                <a:spcPct val="0"/>
              </a:spcAft>
            </a:pPr>
            <a:r>
              <a:rPr lang="es-EC" altLang="en-US" sz="2200" b="1" dirty="0"/>
              <a:t>Oración </a:t>
            </a:r>
            <a:r>
              <a:rPr lang="es-EC" altLang="en-US" sz="2200" b="1" dirty="0" smtClean="0"/>
              <a:t>Preparatoria</a:t>
            </a:r>
          </a:p>
          <a:p>
            <a:pPr lvl="0" algn="just" eaLnBrk="0" fontAlgn="base" hangingPunct="0">
              <a:spcBef>
                <a:spcPct val="0"/>
              </a:spcBef>
              <a:spcAft>
                <a:spcPct val="0"/>
              </a:spcAft>
            </a:pPr>
            <a:endParaRPr lang="en-US" altLang="en-US" sz="1600" b="1" dirty="0"/>
          </a:p>
          <a:p>
            <a:pPr lvl="0" algn="just" eaLnBrk="0" fontAlgn="base" hangingPunct="0">
              <a:spcBef>
                <a:spcPct val="0"/>
              </a:spcBef>
              <a:spcAft>
                <a:spcPct val="0"/>
              </a:spcAft>
            </a:pPr>
            <a:r>
              <a:rPr lang="es-EC" altLang="en-US" sz="2200" b="1" dirty="0"/>
              <a:t>Señor mío Jesucristo, que dijiste: “pidan y recibirán; busquen y encontrarán, llamen y se les abrirá” Vengo a tus pies implorando la gracia que ardientemente anhela mi corazón. Pero reconociendo mi indignidad, pongo por intercesora en mi favor a tu fiel sierva Santa Narcisa, dedicando en su honor y para tu gloria esta novena.</a:t>
            </a:r>
          </a:p>
        </p:txBody>
      </p:sp>
    </p:spTree>
    <p:extLst>
      <p:ext uri="{BB962C8B-B14F-4D97-AF65-F5344CB8AC3E}">
        <p14:creationId xmlns:p14="http://schemas.microsoft.com/office/powerpoint/2010/main" val="26616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0"/>
            <a:ext cx="12191999" cy="685800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15" name="Rectángulo 1"/>
          <p:cNvSpPr/>
          <p:nvPr/>
        </p:nvSpPr>
        <p:spPr>
          <a:xfrm>
            <a:off x="1543050" y="444019"/>
            <a:ext cx="9201150" cy="5632311"/>
          </a:xfrm>
          <a:prstGeom prst="rect">
            <a:avLst/>
          </a:prstGeom>
        </p:spPr>
        <p:txBody>
          <a:bodyPr wrap="square">
            <a:spAutoFit/>
          </a:bodyPr>
          <a:lstStyle/>
          <a:p>
            <a:pPr lvl="0" algn="just" fontAlgn="base">
              <a:spcBef>
                <a:spcPct val="0"/>
              </a:spcBef>
              <a:spcAft>
                <a:spcPct val="0"/>
              </a:spcAft>
            </a:pPr>
            <a:r>
              <a:rPr lang="es-EC" sz="2000" b="1" dirty="0" smtClean="0"/>
              <a:t>Se </a:t>
            </a:r>
            <a:r>
              <a:rPr lang="es-EC" sz="2000" b="1" dirty="0"/>
              <a:t>reza la invocación de cada día.</a:t>
            </a:r>
            <a:endParaRPr lang="en-US" sz="2000" b="1" dirty="0"/>
          </a:p>
          <a:p>
            <a:pPr algn="just"/>
            <a:r>
              <a:rPr lang="es-EC" sz="2000" b="1" dirty="0" smtClean="0"/>
              <a:t>Invocaciones</a:t>
            </a:r>
          </a:p>
          <a:p>
            <a:pPr algn="just"/>
            <a:r>
              <a:rPr lang="es-EC" sz="2000" b="1" dirty="0"/>
              <a:t/>
            </a:r>
            <a:br>
              <a:rPr lang="es-EC" sz="2000" b="1" dirty="0"/>
            </a:br>
            <a:r>
              <a:rPr lang="es-EC" sz="2000" b="1" dirty="0" smtClean="0"/>
              <a:t>1.- Celestial </a:t>
            </a:r>
            <a:r>
              <a:rPr lang="es-EC" sz="2000" b="1" dirty="0"/>
              <a:t>protectora mía, Santa Narcisa de Jesús, tu vida fue un ardiente deseo de perfección cristiana, por eso te suplico que enciendas en mi alma un vivo anhelo de santidad, y me alcances la gracia particular, que imploro en esta novena.</a:t>
            </a:r>
            <a:br>
              <a:rPr lang="es-EC" sz="2000" b="1" dirty="0"/>
            </a:br>
            <a:r>
              <a:rPr lang="es-EC" sz="2000" b="1" dirty="0"/>
              <a:t>Padre Nuestro, Ave María y Gloria</a:t>
            </a:r>
            <a:r>
              <a:rPr lang="es-EC" sz="2000" b="1" dirty="0" smtClean="0"/>
              <a:t>.</a:t>
            </a:r>
          </a:p>
          <a:p>
            <a:pPr algn="just"/>
            <a:endParaRPr lang="en-US" sz="2000" b="1" dirty="0"/>
          </a:p>
          <a:p>
            <a:pPr algn="just"/>
            <a:r>
              <a:rPr lang="es-EC" sz="2000" b="1" dirty="0"/>
              <a:t> </a:t>
            </a:r>
            <a:r>
              <a:rPr lang="es-EC" sz="2000" b="1" dirty="0" smtClean="0"/>
              <a:t>2.- Gloriosa </a:t>
            </a:r>
            <a:r>
              <a:rPr lang="es-EC" sz="2000" b="1" dirty="0"/>
              <a:t>Santa Narcisa de Jesús, que pasaste por el mundo sin aficionarte a sus vanidades. Ya que te mueve a compasión mi vida absorbida  por lo material, alcánzame del Señor la perfecta renuncia y negación de mi mismo, junto con la gracia particular que imploro en esta novena</a:t>
            </a:r>
            <a:r>
              <a:rPr lang="es-EC" sz="2000" b="1" dirty="0" smtClean="0"/>
              <a:t>.</a:t>
            </a:r>
          </a:p>
          <a:p>
            <a:pPr algn="just"/>
            <a:r>
              <a:rPr lang="es-EC" sz="2000" b="1" dirty="0" smtClean="0"/>
              <a:t>Padre </a:t>
            </a:r>
            <a:r>
              <a:rPr lang="es-EC" sz="2000" b="1" dirty="0"/>
              <a:t>Nuestro, Ave María y Gloria</a:t>
            </a:r>
            <a:r>
              <a:rPr lang="es-EC" sz="2000" b="1" dirty="0" smtClean="0"/>
              <a:t>.</a:t>
            </a:r>
          </a:p>
          <a:p>
            <a:pPr algn="just"/>
            <a:endParaRPr lang="en-US" sz="2000" b="1" dirty="0"/>
          </a:p>
          <a:p>
            <a:pPr algn="just"/>
            <a:r>
              <a:rPr lang="es-EC" sz="2000" b="1" dirty="0"/>
              <a:t> </a:t>
            </a:r>
            <a:r>
              <a:rPr lang="es-EC" sz="2000" b="1" dirty="0" smtClean="0"/>
              <a:t>3.- </a:t>
            </a:r>
            <a:r>
              <a:rPr lang="es-EC" sz="2000" b="1" dirty="0"/>
              <a:t>Amorosa Santa Narcisa de Jesús, que viviste </a:t>
            </a:r>
            <a:r>
              <a:rPr lang="es-EC" sz="2000" b="1" dirty="0" smtClean="0"/>
              <a:t>inflamada </a:t>
            </a:r>
            <a:r>
              <a:rPr lang="es-EC" sz="2000" b="1" dirty="0"/>
              <a:t>en el amor a Jesucristo. Alcánzame una chispa del fuego que abrasó tu corazón, junto con la gracia particular que imploro en esta novena</a:t>
            </a:r>
            <a:r>
              <a:rPr lang="es-EC" sz="2000" b="1" dirty="0" smtClean="0"/>
              <a:t>.</a:t>
            </a:r>
          </a:p>
          <a:p>
            <a:pPr algn="just"/>
            <a:r>
              <a:rPr lang="es-EC" sz="2000" b="1" dirty="0" smtClean="0"/>
              <a:t>Padre </a:t>
            </a:r>
            <a:r>
              <a:rPr lang="es-EC" sz="2000" b="1" dirty="0"/>
              <a:t>Nuestro, Ave María y Gloria.</a:t>
            </a:r>
            <a:endParaRPr lang="en-US" sz="2000" b="1" dirty="0"/>
          </a:p>
        </p:txBody>
      </p:sp>
    </p:spTree>
    <p:extLst>
      <p:ext uri="{BB962C8B-B14F-4D97-AF65-F5344CB8AC3E}">
        <p14:creationId xmlns:p14="http://schemas.microsoft.com/office/powerpoint/2010/main" val="1854989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0"/>
            <a:ext cx="12191999" cy="685800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2" name="1 Rectángulo"/>
          <p:cNvSpPr/>
          <p:nvPr/>
        </p:nvSpPr>
        <p:spPr>
          <a:xfrm>
            <a:off x="1585913" y="428179"/>
            <a:ext cx="8958262" cy="5940088"/>
          </a:xfrm>
          <a:prstGeom prst="rect">
            <a:avLst/>
          </a:prstGeom>
        </p:spPr>
        <p:txBody>
          <a:bodyPr wrap="square">
            <a:spAutoFit/>
          </a:bodyPr>
          <a:lstStyle/>
          <a:p>
            <a:pPr lvl="0" algn="just" fontAlgn="base">
              <a:spcBef>
                <a:spcPct val="0"/>
              </a:spcBef>
              <a:spcAft>
                <a:spcPct val="0"/>
              </a:spcAft>
            </a:pPr>
            <a:r>
              <a:rPr lang="es-EC" sz="2000" b="1" dirty="0"/>
              <a:t>Se reza la invocación de cada día</a:t>
            </a:r>
            <a:r>
              <a:rPr lang="es-EC" sz="2000" b="1" dirty="0" smtClean="0"/>
              <a:t>.</a:t>
            </a:r>
          </a:p>
          <a:p>
            <a:pPr algn="just"/>
            <a:r>
              <a:rPr lang="es-EC" sz="2000" b="1" dirty="0" smtClean="0"/>
              <a:t>Invocaciones</a:t>
            </a:r>
          </a:p>
          <a:p>
            <a:pPr algn="just"/>
            <a:endParaRPr lang="es-EC" sz="2000" b="1" dirty="0"/>
          </a:p>
          <a:p>
            <a:pPr algn="just"/>
            <a:r>
              <a:rPr lang="es-EC" sz="2000" b="1" dirty="0"/>
              <a:t> 4.- Ángel de caridad, Santa Narcisa de Jesús, que cruzaste por este mundo enseñando con tus ejemplos el verdadero amor al prójimo. Ten compasión de mi egoísmo y alcánzame la verdadera caridad, junto con la gracia que imploro en esta novena</a:t>
            </a:r>
            <a:r>
              <a:rPr lang="es-EC" sz="2000" b="1" dirty="0" smtClean="0"/>
              <a:t>.</a:t>
            </a:r>
          </a:p>
          <a:p>
            <a:pPr algn="just"/>
            <a:r>
              <a:rPr lang="es-EC" sz="2000" b="1" dirty="0" smtClean="0"/>
              <a:t>Padre </a:t>
            </a:r>
            <a:r>
              <a:rPr lang="es-EC" sz="2000" b="1" dirty="0"/>
              <a:t>Nuestro, Ave María y Gloria.</a:t>
            </a:r>
          </a:p>
          <a:p>
            <a:pPr algn="just"/>
            <a:endParaRPr lang="en-US" sz="2000" b="1" dirty="0"/>
          </a:p>
          <a:p>
            <a:pPr algn="just"/>
            <a:r>
              <a:rPr lang="es-EC" sz="2000" b="1" dirty="0"/>
              <a:t>5.- Violeta perfumada, que en tu profundísima humildad quisiste pasar olvidada y escondida entre los tuyos. Compadécete de mi orgullo y amor propio, y alcánzame la verdadera humildad, junto con la gracia particular que imploro en esta novena</a:t>
            </a:r>
            <a:r>
              <a:rPr lang="es-EC" sz="2000" b="1" dirty="0" smtClean="0"/>
              <a:t>.</a:t>
            </a:r>
          </a:p>
          <a:p>
            <a:pPr algn="just"/>
            <a:r>
              <a:rPr lang="es-EC" sz="2000" b="1" dirty="0" smtClean="0"/>
              <a:t>Padre </a:t>
            </a:r>
            <a:r>
              <a:rPr lang="es-EC" sz="2000" b="1" dirty="0"/>
              <a:t>Nuestro, Ave María y Gloria.</a:t>
            </a:r>
          </a:p>
          <a:p>
            <a:pPr algn="just"/>
            <a:endParaRPr lang="es-EC" sz="2000" b="1" dirty="0"/>
          </a:p>
          <a:p>
            <a:pPr algn="just"/>
            <a:r>
              <a:rPr lang="es-EC" sz="2000" b="1" dirty="0"/>
              <a:t> 6.- Esforzada Santa Narcisa de Jesús, que tanto apreciaste negar tu voluntad para seguir las inspiraciones del Señor. Alcánzame vencer la rebeldía de mi débil voluntad, y la gracia particular que te ruego en esta novena</a:t>
            </a:r>
            <a:r>
              <a:rPr lang="es-EC" sz="2000" b="1" dirty="0" smtClean="0"/>
              <a:t>.</a:t>
            </a:r>
          </a:p>
          <a:p>
            <a:pPr algn="just"/>
            <a:r>
              <a:rPr lang="en-US" sz="2000" b="1" dirty="0" smtClean="0"/>
              <a:t>Padre </a:t>
            </a:r>
            <a:r>
              <a:rPr lang="en-US" sz="2000" b="1" dirty="0" err="1"/>
              <a:t>Nuestro</a:t>
            </a:r>
            <a:r>
              <a:rPr lang="en-US" sz="2000" b="1" dirty="0"/>
              <a:t>, Ave </a:t>
            </a:r>
            <a:r>
              <a:rPr lang="en-US" sz="2000" b="1" dirty="0" err="1"/>
              <a:t>María</a:t>
            </a:r>
            <a:r>
              <a:rPr lang="en-US" sz="2000" b="1" dirty="0"/>
              <a:t> y Gloria.</a:t>
            </a:r>
            <a:endParaRPr lang="en-US" sz="2000" b="1" dirty="0"/>
          </a:p>
        </p:txBody>
      </p:sp>
    </p:spTree>
    <p:extLst>
      <p:ext uri="{BB962C8B-B14F-4D97-AF65-F5344CB8AC3E}">
        <p14:creationId xmlns:p14="http://schemas.microsoft.com/office/powerpoint/2010/main" val="366218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57354" y="1142605"/>
            <a:ext cx="7307617" cy="4401205"/>
          </a:xfrm>
          <a:prstGeom prst="rect">
            <a:avLst/>
          </a:prstGeom>
          <a:noFill/>
        </p:spPr>
        <p:txBody>
          <a:bodyPr wrap="square" rtlCol="0">
            <a:spAutoFit/>
          </a:bodyPr>
          <a:lstStyle/>
          <a:p>
            <a:pPr algn="ctr"/>
            <a:endParaRPr lang="es-EC" sz="4000" dirty="0" smtClean="0"/>
          </a:p>
          <a:p>
            <a:pPr algn="ctr"/>
            <a:endParaRPr lang="es-EC" sz="6000" dirty="0"/>
          </a:p>
          <a:p>
            <a:pPr algn="ctr"/>
            <a:r>
              <a:rPr lang="es-EC" sz="6000" b="1" dirty="0" smtClean="0">
                <a:solidFill>
                  <a:srgbClr val="FF0000"/>
                </a:solidFill>
              </a:rPr>
              <a:t>SANTA NARCISA DE JESÚS</a:t>
            </a:r>
          </a:p>
          <a:p>
            <a:pPr algn="ctr"/>
            <a:endParaRPr lang="es-EC" sz="6000" dirty="0">
              <a:solidFill>
                <a:srgbClr val="FF0000"/>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8728" y="2085924"/>
            <a:ext cx="1780128" cy="2830223"/>
          </a:xfrm>
          <a:prstGeom prst="rect">
            <a:avLst/>
          </a:prstGeom>
        </p:spPr>
      </p:pic>
      <p:pic>
        <p:nvPicPr>
          <p:cNvPr id="6" name="Picture 11" descr="jacquelinejiménez Instagram posts - Gramho.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2" y="2515479"/>
            <a:ext cx="2027955" cy="202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0"/>
            <a:ext cx="12191999" cy="685800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
        <p:nvSpPr>
          <p:cNvPr id="2" name="1 Rectángulo"/>
          <p:cNvSpPr/>
          <p:nvPr/>
        </p:nvSpPr>
        <p:spPr>
          <a:xfrm>
            <a:off x="1585913" y="428179"/>
            <a:ext cx="8958262" cy="6063198"/>
          </a:xfrm>
          <a:prstGeom prst="rect">
            <a:avLst/>
          </a:prstGeom>
        </p:spPr>
        <p:txBody>
          <a:bodyPr wrap="square">
            <a:spAutoFit/>
          </a:bodyPr>
          <a:lstStyle/>
          <a:p>
            <a:pPr lvl="0" algn="just" fontAlgn="base">
              <a:spcBef>
                <a:spcPct val="0"/>
              </a:spcBef>
              <a:spcAft>
                <a:spcPct val="0"/>
              </a:spcAft>
            </a:pPr>
            <a:r>
              <a:rPr lang="es-EC" sz="2400" b="1" dirty="0"/>
              <a:t>Se reza la invocación de cada día.</a:t>
            </a:r>
            <a:endParaRPr lang="en-US" sz="2400" b="1" dirty="0"/>
          </a:p>
          <a:p>
            <a:pPr algn="just"/>
            <a:r>
              <a:rPr lang="es-EC" sz="2400" b="1" dirty="0"/>
              <a:t>Invocaciones</a:t>
            </a:r>
            <a:br>
              <a:rPr lang="es-EC" sz="2400" b="1" dirty="0"/>
            </a:br>
            <a:r>
              <a:rPr lang="en-US" sz="2000" b="1" dirty="0"/>
              <a:t> </a:t>
            </a:r>
            <a:r>
              <a:rPr lang="es-EC" sz="2000" b="1" dirty="0"/>
              <a:t>7.- Lirio de pureza, que cruzaste por este </a:t>
            </a:r>
            <a:r>
              <a:rPr lang="es-EC" sz="2000" b="1" dirty="0" err="1"/>
              <a:t>mundosin</a:t>
            </a:r>
            <a:r>
              <a:rPr lang="es-EC" sz="2000" b="1" dirty="0"/>
              <a:t> ser manchada por el lodo de la impureza. Contémplame sin aliento para vencer mis tentaciones e inclinaciones desordenadas, y no me </a:t>
            </a:r>
            <a:r>
              <a:rPr lang="es-EC" sz="2000" b="1" dirty="0" err="1"/>
              <a:t>nieguex</a:t>
            </a:r>
            <a:r>
              <a:rPr lang="es-EC" sz="2000" b="1" dirty="0"/>
              <a:t> el auxilio de tu protección, junto con la gracia particular que imploro en esta novena</a:t>
            </a:r>
            <a:r>
              <a:rPr lang="es-EC" sz="2000" b="1" dirty="0" smtClean="0"/>
              <a:t>.</a:t>
            </a:r>
          </a:p>
          <a:p>
            <a:pPr algn="just"/>
            <a:r>
              <a:rPr lang="en-US" sz="2000" b="1" dirty="0" smtClean="0"/>
              <a:t>Padre </a:t>
            </a:r>
            <a:r>
              <a:rPr lang="en-US" sz="2000" b="1" dirty="0" err="1"/>
              <a:t>Nuestro</a:t>
            </a:r>
            <a:r>
              <a:rPr lang="en-US" sz="2000" b="1" dirty="0"/>
              <a:t>, Ave </a:t>
            </a:r>
            <a:r>
              <a:rPr lang="en-US" sz="2000" b="1" dirty="0" err="1"/>
              <a:t>María</a:t>
            </a:r>
            <a:r>
              <a:rPr lang="en-US" sz="2000" b="1" dirty="0"/>
              <a:t> y Gloria.</a:t>
            </a:r>
          </a:p>
          <a:p>
            <a:pPr algn="just"/>
            <a:endParaRPr lang="en-US" sz="2000" b="1" dirty="0"/>
          </a:p>
          <a:p>
            <a:pPr algn="just"/>
            <a:r>
              <a:rPr lang="en-US" sz="2000" b="1" dirty="0"/>
              <a:t> </a:t>
            </a:r>
            <a:r>
              <a:rPr lang="es-EC" sz="2000" b="1" dirty="0"/>
              <a:t>8.- Heroica Santa Narcisa de Jesús, que cifraste  tu felicidad en ofrecerte como víctima  de expiración por los pecados de tu pueblo. Compadécete de mi poca virtud y alcánzame del Señor el perdón de mis pecados, juntamente con la gracia que ahora te imploro</a:t>
            </a:r>
            <a:r>
              <a:rPr lang="es-EC" sz="2000" b="1" dirty="0" smtClean="0"/>
              <a:t>.</a:t>
            </a:r>
          </a:p>
          <a:p>
            <a:pPr algn="just"/>
            <a:r>
              <a:rPr lang="es-EC" sz="2000" b="1" dirty="0" smtClean="0"/>
              <a:t>Padre </a:t>
            </a:r>
            <a:r>
              <a:rPr lang="es-EC" sz="2000" b="1" dirty="0"/>
              <a:t>Nuestro, Ave María y Gloria.</a:t>
            </a:r>
          </a:p>
          <a:p>
            <a:pPr algn="just"/>
            <a:endParaRPr lang="en-US" sz="2000" b="1" dirty="0"/>
          </a:p>
          <a:p>
            <a:pPr algn="just"/>
            <a:r>
              <a:rPr lang="es-EC" sz="2000" b="1" dirty="0"/>
              <a:t> 9.- Alma prudente, que llena por el amor divino te refugiabas siempre a la sombra del Altísimo, alejándote de los peligros que acechaban tu virtud. Defiéndeme con tu eficaz intercesión y alcánzame el triunfo en las tentaciones, junto con la gracia particular que imploro en esta novena</a:t>
            </a:r>
            <a:r>
              <a:rPr lang="es-EC" sz="2000" b="1" dirty="0" smtClean="0"/>
              <a:t>.</a:t>
            </a:r>
          </a:p>
          <a:p>
            <a:pPr algn="just"/>
            <a:r>
              <a:rPr lang="en-US" sz="2000" b="1" dirty="0" smtClean="0"/>
              <a:t>Padre </a:t>
            </a:r>
            <a:r>
              <a:rPr lang="en-US" sz="2000" b="1" dirty="0" err="1"/>
              <a:t>Nuestro</a:t>
            </a:r>
            <a:r>
              <a:rPr lang="en-US" sz="2000" b="1" dirty="0"/>
              <a:t>, Ave </a:t>
            </a:r>
            <a:r>
              <a:rPr lang="en-US" sz="2000" b="1" dirty="0" err="1"/>
              <a:t>María</a:t>
            </a:r>
            <a:r>
              <a:rPr lang="en-US" sz="2000" b="1" dirty="0"/>
              <a:t> y Gloria.</a:t>
            </a:r>
            <a:endParaRPr lang="en-US" sz="2000" b="1" dirty="0"/>
          </a:p>
        </p:txBody>
      </p:sp>
    </p:spTree>
    <p:extLst>
      <p:ext uri="{BB962C8B-B14F-4D97-AF65-F5344CB8AC3E}">
        <p14:creationId xmlns:p14="http://schemas.microsoft.com/office/powerpoint/2010/main" val="340862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0"/>
            <a:ext cx="12191999" cy="6858000"/>
          </a:xfrm>
          <a:prstGeom prst="rect">
            <a:avLst/>
          </a:prstGeom>
        </p:spPr>
      </p:pic>
      <p:sp>
        <p:nvSpPr>
          <p:cNvPr id="8" name="CuadroTexto 7"/>
          <p:cNvSpPr txBox="1"/>
          <p:nvPr/>
        </p:nvSpPr>
        <p:spPr>
          <a:xfrm>
            <a:off x="5043488" y="375948"/>
            <a:ext cx="5561176" cy="5909310"/>
          </a:xfrm>
          <a:prstGeom prst="rect">
            <a:avLst/>
          </a:prstGeom>
          <a:noFill/>
        </p:spPr>
        <p:txBody>
          <a:bodyPr wrap="square" rtlCol="0">
            <a:spAutoFit/>
          </a:bodyPr>
          <a:lstStyle/>
          <a:p>
            <a:pPr algn="ctr"/>
            <a:r>
              <a:rPr lang="es-EC" sz="2200" b="1" dirty="0" smtClean="0"/>
              <a:t>Oración </a:t>
            </a:r>
            <a:r>
              <a:rPr lang="es-EC" sz="2200" b="1" dirty="0"/>
              <a:t>a </a:t>
            </a:r>
            <a:r>
              <a:rPr lang="es-EC" sz="2200" b="1" dirty="0" smtClean="0"/>
              <a:t>Santa </a:t>
            </a:r>
            <a:r>
              <a:rPr lang="es-EC" sz="2200" b="1" dirty="0"/>
              <a:t>Narcisa de </a:t>
            </a:r>
            <a:r>
              <a:rPr lang="es-EC" sz="2200" b="1" dirty="0" smtClean="0"/>
              <a:t>Jesús</a:t>
            </a:r>
            <a:endParaRPr lang="es-EC" sz="1600" b="1" dirty="0" smtClean="0"/>
          </a:p>
          <a:p>
            <a:pPr algn="ctr"/>
            <a:endParaRPr lang="es-EC" sz="1600" b="1" dirty="0" smtClean="0"/>
          </a:p>
          <a:p>
            <a:pPr algn="ctr"/>
            <a:r>
              <a:rPr lang="es-EC" sz="2200" b="1" dirty="0" smtClean="0"/>
              <a:t>Narcisa </a:t>
            </a:r>
            <a:r>
              <a:rPr lang="es-EC" sz="2200" b="1" dirty="0"/>
              <a:t>de </a:t>
            </a:r>
            <a:r>
              <a:rPr lang="es-EC" sz="2200" b="1" dirty="0" smtClean="0"/>
              <a:t>Jesús, mujer </a:t>
            </a:r>
            <a:r>
              <a:rPr lang="es-EC" sz="2200" b="1" dirty="0"/>
              <a:t>de nuestro </a:t>
            </a:r>
            <a:r>
              <a:rPr lang="es-EC" sz="2200" b="1" dirty="0" smtClean="0"/>
              <a:t>pueblo, que </a:t>
            </a:r>
            <a:r>
              <a:rPr lang="es-EC" sz="2200" b="1" dirty="0"/>
              <a:t>hiciste de la </a:t>
            </a:r>
            <a:r>
              <a:rPr lang="es-EC" sz="2200" b="1" dirty="0" smtClean="0"/>
              <a:t>oración, la </a:t>
            </a:r>
            <a:r>
              <a:rPr lang="es-EC" sz="2200" b="1" dirty="0"/>
              <a:t>penitencia y el </a:t>
            </a:r>
            <a:r>
              <a:rPr lang="es-EC" sz="2200" b="1" dirty="0" smtClean="0"/>
              <a:t>trabajo un </a:t>
            </a:r>
            <a:r>
              <a:rPr lang="es-EC" sz="2200" b="1" dirty="0"/>
              <a:t>instrumento de </a:t>
            </a:r>
            <a:r>
              <a:rPr lang="es-EC" sz="2200" b="1" dirty="0" smtClean="0"/>
              <a:t>santificación. Enséñanos </a:t>
            </a:r>
            <a:r>
              <a:rPr lang="es-EC" sz="2200" b="1" dirty="0"/>
              <a:t>que la </a:t>
            </a:r>
            <a:r>
              <a:rPr lang="es-EC" sz="2200" b="1" dirty="0" smtClean="0"/>
              <a:t>caridad es </a:t>
            </a:r>
            <a:r>
              <a:rPr lang="es-EC" sz="2200" b="1" dirty="0"/>
              <a:t>el camino de </a:t>
            </a:r>
            <a:r>
              <a:rPr lang="es-EC" sz="2200" b="1" dirty="0" smtClean="0"/>
              <a:t>Santidad y </a:t>
            </a:r>
            <a:r>
              <a:rPr lang="es-EC" sz="2200" b="1" dirty="0"/>
              <a:t>de unión con el Señor.</a:t>
            </a:r>
            <a:endParaRPr lang="es-EC" sz="1600" b="1" dirty="0"/>
          </a:p>
          <a:p>
            <a:pPr algn="ctr"/>
            <a:endParaRPr lang="es-EC" sz="1600" b="1" dirty="0" smtClean="0"/>
          </a:p>
          <a:p>
            <a:pPr algn="ctr"/>
            <a:r>
              <a:rPr lang="es-EC" sz="2200" b="1" dirty="0" smtClean="0"/>
              <a:t>Tú </a:t>
            </a:r>
            <a:r>
              <a:rPr lang="es-EC" sz="2200" b="1" dirty="0"/>
              <a:t>supiste </a:t>
            </a:r>
            <a:r>
              <a:rPr lang="es-EC" sz="2200" b="1" dirty="0" smtClean="0"/>
              <a:t>amar y </a:t>
            </a:r>
            <a:r>
              <a:rPr lang="es-EC" sz="2200" b="1" dirty="0"/>
              <a:t>sacrificarte por los </a:t>
            </a:r>
            <a:r>
              <a:rPr lang="es-EC" sz="2200" b="1" dirty="0" smtClean="0"/>
              <a:t>tuyos. Tú </a:t>
            </a:r>
            <a:r>
              <a:rPr lang="es-EC" sz="2200" b="1" dirty="0"/>
              <a:t>supiste contemplar a </a:t>
            </a:r>
            <a:r>
              <a:rPr lang="es-EC" sz="2200" b="1" dirty="0" smtClean="0"/>
              <a:t>Dios en </a:t>
            </a:r>
            <a:r>
              <a:rPr lang="es-EC" sz="2200" b="1" dirty="0"/>
              <a:t>las cosas sencillas de la Vida</a:t>
            </a:r>
            <a:r>
              <a:rPr lang="es-EC" sz="2200" b="1" dirty="0" smtClean="0"/>
              <a:t>.</a:t>
            </a:r>
            <a:endParaRPr lang="es-EC" sz="1600" b="1" dirty="0" smtClean="0"/>
          </a:p>
          <a:p>
            <a:pPr algn="ctr"/>
            <a:endParaRPr lang="es-EC" sz="1600" b="1" dirty="0"/>
          </a:p>
          <a:p>
            <a:pPr algn="ctr"/>
            <a:r>
              <a:rPr lang="es-EC" sz="2200" b="1" dirty="0"/>
              <a:t>Muéstranos el </a:t>
            </a:r>
            <a:r>
              <a:rPr lang="es-EC" sz="2200" b="1" dirty="0" smtClean="0"/>
              <a:t>amor del </a:t>
            </a:r>
            <a:r>
              <a:rPr lang="es-EC" sz="2200" b="1" dirty="0"/>
              <a:t>Padre </a:t>
            </a:r>
            <a:r>
              <a:rPr lang="es-EC" sz="2200" b="1" dirty="0" smtClean="0"/>
              <a:t>Celestial, para </a:t>
            </a:r>
            <a:r>
              <a:rPr lang="es-EC" sz="2200" b="1" dirty="0"/>
              <a:t>vivir con </a:t>
            </a:r>
            <a:r>
              <a:rPr lang="es-EC" sz="2200" b="1" dirty="0" smtClean="0"/>
              <a:t>alegría la </a:t>
            </a:r>
            <a:r>
              <a:rPr lang="es-EC" sz="2200" b="1" dirty="0"/>
              <a:t>amistad en la </a:t>
            </a:r>
            <a:r>
              <a:rPr lang="es-EC" sz="2200" b="1" dirty="0" smtClean="0"/>
              <a:t>familia, con </a:t>
            </a:r>
            <a:r>
              <a:rPr lang="es-EC" sz="2200" b="1" dirty="0"/>
              <a:t>los enfermos y </a:t>
            </a:r>
            <a:r>
              <a:rPr lang="es-EC" sz="2200" b="1" dirty="0" smtClean="0"/>
              <a:t>necesitados. Narcisa </a:t>
            </a:r>
            <a:r>
              <a:rPr lang="es-EC" sz="2200" b="1" dirty="0"/>
              <a:t>de Jesús, amiga de </a:t>
            </a:r>
            <a:r>
              <a:rPr lang="es-EC" sz="2200" b="1" dirty="0" smtClean="0"/>
              <a:t>todos y </a:t>
            </a:r>
            <a:r>
              <a:rPr lang="es-EC" sz="2200" b="1" dirty="0"/>
              <a:t>servidora de los </a:t>
            </a:r>
            <a:r>
              <a:rPr lang="es-EC" sz="2200" b="1" dirty="0" smtClean="0"/>
              <a:t>pobres. Ruega </a:t>
            </a:r>
            <a:r>
              <a:rPr lang="es-EC" sz="2200" b="1" dirty="0"/>
              <a:t>por nosotros</a:t>
            </a:r>
            <a:r>
              <a:rPr lang="es-EC" sz="2200" b="1" dirty="0" smtClean="0"/>
              <a:t>.</a:t>
            </a:r>
            <a:endParaRPr lang="es-EC" sz="2200" b="1" dirty="0"/>
          </a:p>
          <a:p>
            <a:pPr algn="ctr"/>
            <a:r>
              <a:rPr lang="es-EC" sz="2200" b="1" dirty="0"/>
              <a:t>Amén</a:t>
            </a:r>
            <a:r>
              <a:rPr lang="es-EC" sz="2200" b="1" dirty="0" smtClean="0"/>
              <a:t>.</a:t>
            </a:r>
            <a:endParaRPr lang="es-EC" sz="22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1197003"/>
            <a:ext cx="28289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851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3716977" y="510640"/>
            <a:ext cx="6887688" cy="954107"/>
          </a:xfrm>
          <a:prstGeom prst="rect">
            <a:avLst/>
          </a:prstGeom>
          <a:noFill/>
        </p:spPr>
        <p:txBody>
          <a:bodyPr wrap="square" rtlCol="0">
            <a:spAutoFit/>
          </a:bodyPr>
          <a:lstStyle/>
          <a:p>
            <a:pPr algn="just"/>
            <a:endParaRPr lang="es-EC" sz="2800" dirty="0"/>
          </a:p>
          <a:p>
            <a:pPr algn="just"/>
            <a:endParaRPr lang="es-EC" sz="2800" dirty="0"/>
          </a:p>
        </p:txBody>
      </p:sp>
      <p:sp>
        <p:nvSpPr>
          <p:cNvPr id="2" name="1 CuadroTexto"/>
          <p:cNvSpPr txBox="1"/>
          <p:nvPr/>
        </p:nvSpPr>
        <p:spPr>
          <a:xfrm>
            <a:off x="2543175" y="1271588"/>
            <a:ext cx="7358063" cy="646331"/>
          </a:xfrm>
          <a:prstGeom prst="rect">
            <a:avLst/>
          </a:prstGeom>
          <a:noFill/>
        </p:spPr>
        <p:txBody>
          <a:bodyPr wrap="square" rtlCol="0">
            <a:spAutoFit/>
          </a:bodyPr>
          <a:lstStyle/>
          <a:p>
            <a:r>
              <a:rPr lang="es-EC" sz="3600" b="1" dirty="0" smtClean="0"/>
              <a:t>PREGUNTAS</a:t>
            </a:r>
            <a:endParaRPr lang="es-EC" sz="3600" b="1" dirty="0"/>
          </a:p>
        </p:txBody>
      </p:sp>
    </p:spTree>
    <p:extLst>
      <p:ext uri="{BB962C8B-B14F-4D97-AF65-F5344CB8AC3E}">
        <p14:creationId xmlns:p14="http://schemas.microsoft.com/office/powerpoint/2010/main" val="291548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57354" y="1756989"/>
            <a:ext cx="7307617" cy="3170099"/>
          </a:xfrm>
          <a:prstGeom prst="rect">
            <a:avLst/>
          </a:prstGeom>
          <a:noFill/>
        </p:spPr>
        <p:txBody>
          <a:bodyPr wrap="square" rtlCol="0">
            <a:spAutoFit/>
          </a:bodyPr>
          <a:lstStyle/>
          <a:p>
            <a:pPr algn="ctr"/>
            <a:endParaRPr lang="es-EC" sz="4000" dirty="0" smtClean="0"/>
          </a:p>
          <a:p>
            <a:pPr algn="ctr"/>
            <a:r>
              <a:rPr lang="es-EC" sz="3200" b="1" dirty="0" smtClean="0">
                <a:solidFill>
                  <a:srgbClr val="FF0000"/>
                </a:solidFill>
              </a:rPr>
              <a:t>VIDEO 1</a:t>
            </a:r>
          </a:p>
          <a:p>
            <a:pPr algn="ctr"/>
            <a:r>
              <a:rPr lang="es-EC" sz="3200" b="1" dirty="0"/>
              <a:t>¿Quién es Narcisa de Jesús</a:t>
            </a:r>
            <a:r>
              <a:rPr lang="es-EC" sz="3200" b="1" dirty="0" smtClean="0"/>
              <a:t>?</a:t>
            </a:r>
          </a:p>
          <a:p>
            <a:pPr algn="ctr"/>
            <a:endParaRPr lang="es-EC" sz="3200" b="1" dirty="0" smtClean="0"/>
          </a:p>
          <a:p>
            <a:pPr algn="ctr"/>
            <a:r>
              <a:rPr lang="es-EC" sz="3200" b="1" dirty="0" smtClean="0">
                <a:hlinkClick r:id="rId2"/>
              </a:rPr>
              <a:t>https://www.youtube.com/watch?v=xh8fFZ8nm5Y</a:t>
            </a:r>
            <a:endParaRPr lang="es-EC" sz="3200" b="1" dirty="0" smtClean="0"/>
          </a:p>
        </p:txBody>
      </p:sp>
      <p:pic>
        <p:nvPicPr>
          <p:cNvPr id="6" name="Imagen 1" descr="https://3.bp.blogspot.com/-CimT27NFp6s/V6Q-zjucGhI/AAAAAAABoUs/gRFnO8iB_gIY5_Zs2NrWVaXmZccDWq9vACLcB/s1600/Narcisa%2Bde%2BJesus%2BMartillo17-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7317" y="2305089"/>
            <a:ext cx="1909828" cy="242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6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57354" y="1756989"/>
            <a:ext cx="7307617" cy="3293209"/>
          </a:xfrm>
          <a:prstGeom prst="rect">
            <a:avLst/>
          </a:prstGeom>
          <a:noFill/>
        </p:spPr>
        <p:txBody>
          <a:bodyPr wrap="square" rtlCol="0">
            <a:spAutoFit/>
          </a:bodyPr>
          <a:lstStyle/>
          <a:p>
            <a:pPr algn="ctr"/>
            <a:endParaRPr lang="es-EC" sz="4000" dirty="0" smtClean="0"/>
          </a:p>
          <a:p>
            <a:pPr algn="ctr"/>
            <a:r>
              <a:rPr lang="es-EC" sz="3200" b="1" dirty="0" smtClean="0">
                <a:solidFill>
                  <a:srgbClr val="FF0000"/>
                </a:solidFill>
              </a:rPr>
              <a:t>VIDEO 2</a:t>
            </a:r>
          </a:p>
          <a:p>
            <a:pPr algn="ctr"/>
            <a:r>
              <a:rPr lang="es-EC" sz="3600" b="1" dirty="0"/>
              <a:t>VIDA DE SANTOS: Santa Narcisa de Jesús</a:t>
            </a:r>
            <a:endParaRPr lang="es-EC" sz="3600" b="1" dirty="0" smtClean="0"/>
          </a:p>
          <a:p>
            <a:pPr algn="ctr"/>
            <a:r>
              <a:rPr lang="es-EC" sz="3200" b="1" dirty="0" smtClean="0">
                <a:hlinkClick r:id="rId2"/>
              </a:rPr>
              <a:t>https://www.youtube.com/watch?v=K5cJoEokyaI</a:t>
            </a:r>
            <a:r>
              <a:rPr lang="es-EC" sz="3200" b="1" dirty="0" smtClean="0"/>
              <a:t>		</a:t>
            </a:r>
            <a:endParaRPr lang="es-EC" sz="3200" b="1" dirty="0" smtClean="0"/>
          </a:p>
        </p:txBody>
      </p:sp>
      <p:pic>
        <p:nvPicPr>
          <p:cNvPr id="2053" name="Picture 5" descr="Diego Javier Córdova Legar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708" y="273036"/>
            <a:ext cx="3623767" cy="21272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7" descr="jacquelinejiménez Instagram posts - Gramho.com"/>
          <p:cNvSpPr>
            <a:spLocks noChangeAspect="1" noChangeArrowheads="1"/>
          </p:cNvSpPr>
          <p:nvPr/>
        </p:nvSpPr>
        <p:spPr bwMode="auto">
          <a:xfrm>
            <a:off x="155575" y="-830263"/>
            <a:ext cx="173355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9" descr="jacquelinejiménez Instagram posts - Gramho.com"/>
          <p:cNvSpPr>
            <a:spLocks noChangeAspect="1" noChangeArrowheads="1"/>
          </p:cNvSpPr>
          <p:nvPr/>
        </p:nvSpPr>
        <p:spPr bwMode="auto">
          <a:xfrm>
            <a:off x="307975" y="-677863"/>
            <a:ext cx="173355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Picture 2" descr="UNIVERSIDAD DE GUAYAQUIL - PDF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19" y="4565220"/>
            <a:ext cx="3388412" cy="215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0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3716977" y="482064"/>
            <a:ext cx="6887688" cy="5847755"/>
          </a:xfrm>
          <a:prstGeom prst="rect">
            <a:avLst/>
          </a:prstGeom>
          <a:noFill/>
        </p:spPr>
        <p:txBody>
          <a:bodyPr wrap="square" rtlCol="0">
            <a:spAutoFit/>
          </a:bodyPr>
          <a:lstStyle/>
          <a:p>
            <a:pPr algn="just"/>
            <a:r>
              <a:rPr lang="es-EC" sz="2200" b="1" dirty="0"/>
              <a:t>Nació el 29 de Octubre 1832, </a:t>
            </a:r>
            <a:r>
              <a:rPr lang="es-EC" sz="2200" b="1" dirty="0" smtClean="0"/>
              <a:t>en la hacienda de San José de </a:t>
            </a:r>
            <a:r>
              <a:rPr lang="es-EC" sz="2200" b="1" dirty="0" err="1"/>
              <a:t>Nobol</a:t>
            </a:r>
            <a:r>
              <a:rPr lang="es-EC" sz="2200" b="1" dirty="0"/>
              <a:t>, </a:t>
            </a:r>
            <a:r>
              <a:rPr lang="es-EC" sz="2200" b="1" dirty="0" smtClean="0"/>
              <a:t>Daule , en el </a:t>
            </a:r>
            <a:r>
              <a:rPr lang="es-EC" sz="2200" b="1" dirty="0"/>
              <a:t>día de San Narciso</a:t>
            </a:r>
            <a:r>
              <a:rPr lang="es-EC" sz="2200" b="1" dirty="0" smtClean="0"/>
              <a:t>.</a:t>
            </a:r>
          </a:p>
          <a:p>
            <a:pPr algn="just"/>
            <a:endParaRPr lang="es-EC" sz="2200" b="1" dirty="0" smtClean="0"/>
          </a:p>
          <a:p>
            <a:pPr algn="just"/>
            <a:r>
              <a:rPr lang="es-EC" sz="2200" b="1" dirty="0" smtClean="0"/>
              <a:t>Hija de Pedro Martillo y Josefa Morán. </a:t>
            </a:r>
            <a:r>
              <a:rPr lang="es-EC" sz="2200" b="1" dirty="0"/>
              <a:t>Sus padres eran </a:t>
            </a:r>
            <a:r>
              <a:rPr lang="es-EC" sz="2200" b="1" dirty="0" smtClean="0"/>
              <a:t>agricultores, gente sencilla y profundamente creyente.</a:t>
            </a:r>
          </a:p>
          <a:p>
            <a:pPr algn="just"/>
            <a:endParaRPr lang="es-EC" sz="2200" b="1" dirty="0"/>
          </a:p>
          <a:p>
            <a:pPr algn="just"/>
            <a:r>
              <a:rPr lang="es-EC" sz="2200" b="1" dirty="0" err="1" smtClean="0"/>
              <a:t>Huerfana</a:t>
            </a:r>
            <a:r>
              <a:rPr lang="es-EC" sz="2200" b="1" dirty="0" smtClean="0"/>
              <a:t> de madre a los 6 años, quedo a cargo de su hermana mayor. Así</a:t>
            </a:r>
            <a:r>
              <a:rPr lang="es-EC" sz="2200" b="1" dirty="0"/>
              <a:t>, ella tuvo que encargarse de la crianza y educación de sus hermanos menores. </a:t>
            </a:r>
            <a:endParaRPr lang="es-EC" sz="2200" b="1" dirty="0" smtClean="0"/>
          </a:p>
          <a:p>
            <a:pPr algn="just"/>
            <a:endParaRPr lang="es-EC" sz="2200" b="1" dirty="0"/>
          </a:p>
          <a:p>
            <a:pPr algn="just"/>
            <a:r>
              <a:rPr lang="es-EC" sz="2200" b="1" dirty="0"/>
              <a:t>Contaba con 7 años cuando recibió el </a:t>
            </a:r>
            <a:r>
              <a:rPr lang="es-EC" sz="2200" b="1" dirty="0" smtClean="0"/>
              <a:t>sacramento </a:t>
            </a:r>
            <a:r>
              <a:rPr lang="es-EC" sz="2200" b="1" dirty="0"/>
              <a:t>de la Confirmación de manos de Mons. Francisco Javier de </a:t>
            </a:r>
            <a:r>
              <a:rPr lang="es-EC" sz="2200" b="1" dirty="0" err="1"/>
              <a:t>Garaicoa</a:t>
            </a:r>
            <a:r>
              <a:rPr lang="es-EC" sz="2200" b="1" dirty="0"/>
              <a:t>, primer Obispo de Guayaquil, el 16 de Septiembre de 1839, dentro de las fiestas patronales del Señor de los Milagros de Daule</a:t>
            </a:r>
            <a:r>
              <a:rPr lang="es-EC" sz="2200" b="1" dirty="0" smtClean="0"/>
              <a:t>. Y a partir de este momento tuvo una clara percepción  de su llamada a la santidad.</a:t>
            </a:r>
            <a:endParaRPr lang="es-EC" sz="2800" dirty="0"/>
          </a:p>
        </p:txBody>
      </p:sp>
      <p:pic>
        <p:nvPicPr>
          <p:cNvPr id="9" name="Imagen 8"/>
          <p:cNvPicPr>
            <a:picLocks noChangeAspect="1"/>
          </p:cNvPicPr>
          <p:nvPr/>
        </p:nvPicPr>
        <p:blipFill>
          <a:blip r:embed="rId3"/>
          <a:stretch>
            <a:fillRect/>
          </a:stretch>
        </p:blipFill>
        <p:spPr>
          <a:xfrm>
            <a:off x="1358241" y="2244436"/>
            <a:ext cx="2358736" cy="2331309"/>
          </a:xfrm>
          <a:prstGeom prst="rect">
            <a:avLst/>
          </a:prstGeom>
        </p:spPr>
      </p:pic>
      <p:pic>
        <p:nvPicPr>
          <p:cNvPr id="6"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103847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1814513" y="427515"/>
            <a:ext cx="8790152" cy="6617196"/>
          </a:xfrm>
          <a:prstGeom prst="rect">
            <a:avLst/>
          </a:prstGeom>
          <a:noFill/>
        </p:spPr>
        <p:txBody>
          <a:bodyPr wrap="square" rtlCol="0">
            <a:spAutoFit/>
          </a:bodyPr>
          <a:lstStyle/>
          <a:p>
            <a:pPr algn="just"/>
            <a:r>
              <a:rPr lang="es-EC" sz="2300" b="1" dirty="0"/>
              <a:t>Pasó su niñez y juventud en el campo, creciendo sana y laboriosa en contacto con la naturaleza y conociendo las necesidades y las penurias de los pobres campesinos. </a:t>
            </a:r>
            <a:endParaRPr lang="es-EC" sz="2400" b="1" dirty="0" smtClean="0"/>
          </a:p>
          <a:p>
            <a:pPr algn="just"/>
            <a:endParaRPr lang="es-EC" sz="2300" b="1" dirty="0" smtClean="0"/>
          </a:p>
          <a:p>
            <a:pPr algn="just"/>
            <a:endParaRPr lang="es-EC" sz="2300" b="1" dirty="0" smtClean="0"/>
          </a:p>
          <a:p>
            <a:pPr algn="just"/>
            <a:endParaRPr lang="es-EC" sz="2300" b="1" dirty="0"/>
          </a:p>
          <a:p>
            <a:pPr algn="just"/>
            <a:endParaRPr lang="es-EC" sz="2300" b="1" dirty="0" smtClean="0"/>
          </a:p>
          <a:p>
            <a:pPr algn="just"/>
            <a:endParaRPr lang="es-EC" sz="2300" b="1" dirty="0"/>
          </a:p>
          <a:p>
            <a:pPr algn="just"/>
            <a:endParaRPr lang="es-EC" sz="2300" b="1" dirty="0" smtClean="0"/>
          </a:p>
          <a:p>
            <a:pPr algn="just"/>
            <a:endParaRPr lang="es-EC" sz="2300" b="1" dirty="0"/>
          </a:p>
          <a:p>
            <a:pPr algn="just"/>
            <a:endParaRPr lang="es-EC" sz="2300" b="1" dirty="0" smtClean="0"/>
          </a:p>
          <a:p>
            <a:pPr algn="just"/>
            <a:r>
              <a:rPr lang="es-EC" sz="2300" b="1" dirty="0" smtClean="0"/>
              <a:t>Su </a:t>
            </a:r>
            <a:r>
              <a:rPr lang="es-EC" sz="2300" b="1" dirty="0"/>
              <a:t>primer templo fue la naturaleza, que con voces místicas, la invitaba continuamente a la plegaria y al retiro. Así se iba perfilando la personalidad de la joven Narcisa en una vida de mujer campesina, trabajadora, entregada a los demás y con experiencia de Dios en la oración.</a:t>
            </a:r>
          </a:p>
          <a:p>
            <a:pPr algn="just"/>
            <a:endParaRPr lang="es-EC" sz="2800" dirty="0"/>
          </a:p>
          <a:p>
            <a:pPr algn="just"/>
            <a:endParaRPr lang="es-EC" sz="2800" dirty="0"/>
          </a:p>
        </p:txBody>
      </p:sp>
      <p:pic>
        <p:nvPicPr>
          <p:cNvPr id="2050" name="Picture 2" descr="Santuario Nacional Santa NarcisaNARC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88361"/>
            <a:ext cx="4371975" cy="25539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493742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4143374" y="484667"/>
            <a:ext cx="6461291" cy="5755422"/>
          </a:xfrm>
          <a:prstGeom prst="rect">
            <a:avLst/>
          </a:prstGeom>
          <a:noFill/>
        </p:spPr>
        <p:txBody>
          <a:bodyPr wrap="square" rtlCol="0">
            <a:spAutoFit/>
          </a:bodyPr>
          <a:lstStyle/>
          <a:p>
            <a:pPr algn="just"/>
            <a:r>
              <a:rPr lang="es-EC" sz="2300" b="1" dirty="0" smtClean="0"/>
              <a:t>Narcisa era alegra, amable</a:t>
            </a:r>
            <a:r>
              <a:rPr lang="es-EC" sz="2300" b="1" dirty="0"/>
              <a:t>, </a:t>
            </a:r>
            <a:r>
              <a:rPr lang="es-EC" sz="2300" b="1" dirty="0" smtClean="0"/>
              <a:t>de </a:t>
            </a:r>
            <a:r>
              <a:rPr lang="es-EC" sz="2300" b="1" dirty="0"/>
              <a:t>carácter dulce y apacible, sumamente buena y obediente, caritativa, compasiva para con los pobres, extremadamente piadosa, amada por todo el </a:t>
            </a:r>
            <a:r>
              <a:rPr lang="es-EC" sz="2300" b="1" dirty="0" smtClean="0"/>
              <a:t>vecindario. </a:t>
            </a:r>
          </a:p>
          <a:p>
            <a:pPr algn="just"/>
            <a:endParaRPr lang="es-EC" sz="2300" b="1" dirty="0"/>
          </a:p>
          <a:p>
            <a:pPr algn="just"/>
            <a:r>
              <a:rPr lang="es-EC" sz="2300" b="1" dirty="0" smtClean="0"/>
              <a:t>No </a:t>
            </a:r>
            <a:r>
              <a:rPr lang="es-EC" sz="2300" b="1" dirty="0"/>
              <a:t>podía menos de transmitir el fuego del amor divino a los suyos y a los niños del </a:t>
            </a:r>
            <a:r>
              <a:rPr lang="es-EC" sz="2300" b="1" dirty="0" smtClean="0"/>
              <a:t>vecindario. Rezaba siempre el rosario y enseñaba el catecismo. </a:t>
            </a:r>
            <a:r>
              <a:rPr lang="es-EC" sz="2300" b="1" dirty="0"/>
              <a:t>Fue amante del silencio. </a:t>
            </a:r>
            <a:endParaRPr lang="es-EC" sz="2300" b="1" dirty="0" smtClean="0"/>
          </a:p>
          <a:p>
            <a:pPr algn="just"/>
            <a:endParaRPr lang="es-EC" sz="2300" b="1" dirty="0"/>
          </a:p>
          <a:p>
            <a:pPr algn="just"/>
            <a:r>
              <a:rPr lang="es-EC" sz="2300" b="1" dirty="0" smtClean="0"/>
              <a:t>En </a:t>
            </a:r>
            <a:r>
              <a:rPr lang="es-EC" sz="2300" b="1" dirty="0"/>
              <a:t>esos años conoció la vida de Santa Marianita de Jesús, beatificada poco tiempo </a:t>
            </a:r>
            <a:r>
              <a:rPr lang="es-EC" sz="2300" b="1" dirty="0" smtClean="0"/>
              <a:t>antes y </a:t>
            </a:r>
            <a:r>
              <a:rPr lang="es-EC" sz="2300" b="1" dirty="0"/>
              <a:t>a quien imitará con su </a:t>
            </a:r>
            <a:r>
              <a:rPr lang="es-EC" sz="2300" b="1" dirty="0" smtClean="0"/>
              <a:t>vida e identificándose </a:t>
            </a:r>
            <a:r>
              <a:rPr lang="es-EC" sz="2300" b="1" dirty="0"/>
              <a:t>con la vocación de </a:t>
            </a:r>
            <a:r>
              <a:rPr lang="es-EC" sz="2300" b="1" dirty="0" smtClean="0"/>
              <a:t>víctima.</a:t>
            </a:r>
          </a:p>
          <a:p>
            <a:pPr algn="just"/>
            <a:endParaRPr lang="es-EC" sz="2300" b="1" dirty="0" smtClean="0"/>
          </a:p>
        </p:txBody>
      </p:sp>
      <p:pic>
        <p:nvPicPr>
          <p:cNvPr id="1026" name="Picture 2" descr="UNIVERSIDAD DE GUAYAQUIL - PDF Free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451" y="1229734"/>
            <a:ext cx="2753623" cy="16071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UNIVERSIDAD DE GUAYAQUIL - PDF Free Download"/>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4" y="3771901"/>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24988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4914900" y="484667"/>
            <a:ext cx="5543551" cy="2923877"/>
          </a:xfrm>
          <a:prstGeom prst="rect">
            <a:avLst/>
          </a:prstGeom>
          <a:noFill/>
        </p:spPr>
        <p:txBody>
          <a:bodyPr wrap="square" rtlCol="0">
            <a:spAutoFit/>
          </a:bodyPr>
          <a:lstStyle/>
          <a:p>
            <a:pPr algn="just"/>
            <a:r>
              <a:rPr lang="es-EC" sz="2300" b="1" dirty="0"/>
              <a:t>A los 15 años aprendió el oficio de costurera que ejerció a domicilio y en las familias vecinas. Desde muy joven recibió como don del Espíritu Santo, un gran amor a la Oración: dejaba a menudo los juegos y los amigos para retirarse a su habitación o junto a un árbol de guayabo en la hacienda familiar, para orar. </a:t>
            </a:r>
          </a:p>
        </p:txBody>
      </p:sp>
      <p:pic>
        <p:nvPicPr>
          <p:cNvPr id="9"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593" y="683821"/>
            <a:ext cx="3270421" cy="1870583"/>
          </a:xfrm>
          <a:prstGeom prst="rect">
            <a:avLst/>
          </a:prstGeom>
        </p:spPr>
      </p:pic>
      <p:sp>
        <p:nvSpPr>
          <p:cNvPr id="2" name="1 CuadroTexto"/>
          <p:cNvSpPr txBox="1"/>
          <p:nvPr/>
        </p:nvSpPr>
        <p:spPr>
          <a:xfrm>
            <a:off x="4914900" y="3414736"/>
            <a:ext cx="5646901" cy="2923877"/>
          </a:xfrm>
          <a:prstGeom prst="rect">
            <a:avLst/>
          </a:prstGeom>
          <a:noFill/>
        </p:spPr>
        <p:txBody>
          <a:bodyPr wrap="square" rtlCol="0">
            <a:spAutoFit/>
          </a:bodyPr>
          <a:lstStyle/>
          <a:p>
            <a:pPr algn="just"/>
            <a:r>
              <a:rPr lang="es-EC" sz="2300" b="1" dirty="0"/>
              <a:t>1851 Narcisa de Jesús queda huérfana de padre. Su hambre de conocimiento de Dios la lleva a decidir renunciar a su herencia y viajar a Guayaquil </a:t>
            </a:r>
            <a:r>
              <a:rPr lang="es-EC" sz="2300" b="1" dirty="0" smtClean="0"/>
              <a:t>para </a:t>
            </a:r>
            <a:r>
              <a:rPr lang="es-EC" sz="2300" b="1" dirty="0"/>
              <a:t>buscar orientación espiritual mas </a:t>
            </a:r>
            <a:r>
              <a:rPr lang="es-EC" sz="2300" b="1" dirty="0" smtClean="0"/>
              <a:t>frecuente. </a:t>
            </a:r>
          </a:p>
          <a:p>
            <a:pPr algn="just"/>
            <a:endParaRPr lang="es-EC" sz="2300" b="1" dirty="0"/>
          </a:p>
          <a:p>
            <a:pPr algn="just"/>
            <a:r>
              <a:rPr lang="es-EC" sz="2300" b="1" dirty="0" smtClean="0"/>
              <a:t>Su primer director espiritual es el padre Luis Tola y </a:t>
            </a:r>
            <a:r>
              <a:rPr lang="es-EC" sz="2300" b="1" dirty="0" err="1" smtClean="0"/>
              <a:t>Aviles</a:t>
            </a:r>
            <a:r>
              <a:rPr lang="es-EC" sz="2300" b="1" dirty="0" smtClean="0"/>
              <a:t>.</a:t>
            </a:r>
            <a:endParaRPr lang="es-EC" sz="2300" b="1" dirty="0"/>
          </a:p>
        </p:txBody>
      </p:sp>
      <p:pic>
        <p:nvPicPr>
          <p:cNvPr id="11" name="Picture 2" descr="UNIVERSIDAD DE GUAYAQUIL - PDF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593" y="3516008"/>
            <a:ext cx="3270421" cy="196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spTree>
    <p:extLst>
      <p:ext uri="{BB962C8B-B14F-4D97-AF65-F5344CB8AC3E}">
        <p14:creationId xmlns:p14="http://schemas.microsoft.com/office/powerpoint/2010/main" val="156552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
        <p:nvSpPr>
          <p:cNvPr id="8" name="CuadroTexto 7"/>
          <p:cNvSpPr txBox="1"/>
          <p:nvPr/>
        </p:nvSpPr>
        <p:spPr>
          <a:xfrm>
            <a:off x="4743450" y="741851"/>
            <a:ext cx="5861214" cy="5016758"/>
          </a:xfrm>
          <a:prstGeom prst="rect">
            <a:avLst/>
          </a:prstGeom>
          <a:noFill/>
        </p:spPr>
        <p:txBody>
          <a:bodyPr wrap="square" rtlCol="0">
            <a:spAutoFit/>
          </a:bodyPr>
          <a:lstStyle/>
          <a:p>
            <a:pPr algn="just"/>
            <a:r>
              <a:rPr lang="es-EC" sz="2400" b="1" dirty="0" smtClean="0"/>
              <a:t>En </a:t>
            </a:r>
            <a:r>
              <a:rPr lang="es-EC" sz="2400" b="1" dirty="0"/>
              <a:t>la catedral de </a:t>
            </a:r>
            <a:r>
              <a:rPr lang="es-EC" sz="2400" b="1" dirty="0" smtClean="0"/>
              <a:t>Guayaquil </a:t>
            </a:r>
            <a:r>
              <a:rPr lang="es-EC" sz="2400" b="1" dirty="0"/>
              <a:t>y antes en la parroquia de Daule, dedicó mucho tiempo al apostolado, especialmente a los niños, a quienes les enseñaba catecismo. También trabajó con jóvenes abandonadas y refugiadas en la “Casa de las Recogidas” y visitaba a los enfermos y moribundos.</a:t>
            </a:r>
            <a:endParaRPr lang="es-EC" sz="2400" dirty="0"/>
          </a:p>
          <a:p>
            <a:pPr algn="just"/>
            <a:endParaRPr lang="es-EC" sz="2400" b="1" dirty="0" smtClean="0"/>
          </a:p>
          <a:p>
            <a:pPr algn="just"/>
            <a:r>
              <a:rPr lang="es-EC" sz="2400" b="1" dirty="0" smtClean="0"/>
              <a:t>En Guayaquil siempre cambio de lugar de vivienda para no llamar la atención con su estilo de vida penitente.  </a:t>
            </a:r>
            <a:endParaRPr lang="es-EC" sz="2400" dirty="0" smtClean="0"/>
          </a:p>
          <a:p>
            <a:pPr algn="just"/>
            <a:endParaRPr lang="es-EC" sz="2800" dirty="0"/>
          </a:p>
          <a:p>
            <a:pPr algn="just"/>
            <a:endParaRPr lang="es-EC" sz="28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683821"/>
            <a:ext cx="503522" cy="859229"/>
          </a:xfrm>
          <a:prstGeom prst="rect">
            <a:avLst/>
          </a:prstGeom>
        </p:spPr>
      </p:pic>
      <p:pic>
        <p:nvPicPr>
          <p:cNvPr id="4098" name="Picture 2" descr="UNIVERSIDAD DE GUAYAQUIL - PDF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4302" y="3644811"/>
            <a:ext cx="3087687" cy="17717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IVERSIDAD DE GUAYAQUIL - PDF Free Down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8579" y="983869"/>
            <a:ext cx="3198044" cy="194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58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1487</TotalTime>
  <Words>1563</Words>
  <Application>Microsoft Office PowerPoint</Application>
  <PresentationFormat>Personalizado</PresentationFormat>
  <Paragraphs>135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ian</cp:lastModifiedBy>
  <cp:revision>48</cp:revision>
  <dcterms:created xsi:type="dcterms:W3CDTF">2020-11-18T13:31:16Z</dcterms:created>
  <dcterms:modified xsi:type="dcterms:W3CDTF">2020-11-23T04:52:00Z</dcterms:modified>
</cp:coreProperties>
</file>