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1" r:id="rId3"/>
    <p:sldId id="268" r:id="rId4"/>
    <p:sldId id="258" r:id="rId5"/>
    <p:sldId id="259" r:id="rId6"/>
    <p:sldId id="260" r:id="rId7"/>
    <p:sldId id="261" r:id="rId8"/>
    <p:sldId id="262" r:id="rId9"/>
    <p:sldId id="263" r:id="rId10"/>
    <p:sldId id="265" r:id="rId11"/>
    <p:sldId id="267" r:id="rId12"/>
    <p:sldId id="266" r:id="rId13"/>
    <p:sldId id="269" r:id="rId14"/>
    <p:sldId id="270" r:id="rId15"/>
    <p:sldId id="264" r:id="rId16"/>
    <p:sldId id="272" r:id="rId17"/>
    <p:sldId id="273" r:id="rId18"/>
    <p:sldId id="274" r:id="rId19"/>
    <p:sldId id="271" r:id="rId20"/>
    <p:sldId id="277" r:id="rId21"/>
    <p:sldId id="276" r:id="rId22"/>
    <p:sldId id="278" r:id="rId23"/>
    <p:sldId id="275" r:id="rId24"/>
    <p:sldId id="279"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191" autoAdjust="0"/>
    <p:restoredTop sz="94660"/>
  </p:normalViewPr>
  <p:slideViewPr>
    <p:cSldViewPr snapToGrid="0">
      <p:cViewPr varScale="1">
        <p:scale>
          <a:sx n="73" d="100"/>
          <a:sy n="73" d="100"/>
        </p:scale>
        <p:origin x="65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11/9/2020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‹Nº›</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447191" y="2824269"/>
            <a:ext cx="4645152" cy="264445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412362" y="2821491"/>
            <a:ext cx="4645152" cy="263737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11/9/2020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11/9/2020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‹Nº›</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es-MX" dirty="0" smtClean="0"/>
              <a:t>VIDA DE LOS SANTOS</a:t>
            </a:r>
            <a:br>
              <a:rPr lang="es-MX" dirty="0" smtClean="0"/>
            </a:br>
            <a:r>
              <a:rPr lang="es-MX" dirty="0" smtClean="0"/>
              <a:t>“SANTA MARIANITA DE JESÚS, LA AZUCENA DE QUITO”</a:t>
            </a:r>
            <a:endParaRPr lang="en-US" dirty="0"/>
          </a:p>
        </p:txBody>
      </p:sp>
      <p:sp>
        <p:nvSpPr>
          <p:cNvPr id="3" name="Subtítulo 2"/>
          <p:cNvSpPr>
            <a:spLocks noGrp="1"/>
          </p:cNvSpPr>
          <p:nvPr>
            <p:ph type="subTitle" idx="1"/>
          </p:nvPr>
        </p:nvSpPr>
        <p:spPr>
          <a:xfrm>
            <a:off x="2417779" y="3531204"/>
            <a:ext cx="8637072" cy="977621"/>
          </a:xfrm>
        </p:spPr>
        <p:txBody>
          <a:bodyPr/>
          <a:lstStyle/>
          <a:p>
            <a:r>
              <a:rPr lang="es-MX" dirty="0" smtClean="0"/>
              <a:t>GRUPO 1 EMAUS CONOCOTO</a:t>
            </a:r>
            <a:endParaRPr lang="en-US" dirty="0"/>
          </a:p>
        </p:txBody>
      </p:sp>
    </p:spTree>
    <p:extLst>
      <p:ext uri="{BB962C8B-B14F-4D97-AF65-F5344CB8AC3E}">
        <p14:creationId xmlns:p14="http://schemas.microsoft.com/office/powerpoint/2010/main" val="33925190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51578" y="713079"/>
            <a:ext cx="9603275" cy="1049235"/>
          </a:xfrm>
        </p:spPr>
        <p:txBody>
          <a:bodyPr/>
          <a:lstStyle/>
          <a:p>
            <a:r>
              <a:rPr lang="es-MX" dirty="0" smtClean="0"/>
              <a:t>Obras y milagros.</a:t>
            </a:r>
            <a:br>
              <a:rPr lang="es-MX" dirty="0" smtClean="0"/>
            </a:br>
            <a:r>
              <a:rPr lang="es-MX" sz="1600" dirty="0" smtClean="0"/>
              <a:t>Mientras estaba viva.</a:t>
            </a:r>
            <a:endParaRPr lang="en-US" sz="5400" dirty="0"/>
          </a:p>
        </p:txBody>
      </p:sp>
      <p:sp>
        <p:nvSpPr>
          <p:cNvPr id="3" name="Marcador de contenido 2"/>
          <p:cNvSpPr>
            <a:spLocks noGrp="1"/>
          </p:cNvSpPr>
          <p:nvPr>
            <p:ph idx="1"/>
          </p:nvPr>
        </p:nvSpPr>
        <p:spPr>
          <a:xfrm>
            <a:off x="1451579" y="2015732"/>
            <a:ext cx="9603275" cy="3797239"/>
          </a:xfrm>
        </p:spPr>
        <p:txBody>
          <a:bodyPr>
            <a:normAutofit lnSpcReduction="10000"/>
          </a:bodyPr>
          <a:lstStyle/>
          <a:p>
            <a:r>
              <a:rPr lang="es-MX" sz="2400" b="1" dirty="0" smtClean="0"/>
              <a:t>Un día su hermana se corto el dedo, ella puso una estampa de la virgen y su herida se curó totalmente. </a:t>
            </a:r>
          </a:p>
          <a:p>
            <a:r>
              <a:rPr lang="es-MX" sz="2400" b="1" dirty="0" smtClean="0"/>
              <a:t>Ella comulgaba todos los días, se dice que prácticamente la comunión era su único alimento durante los últimos 7 años de su vida.</a:t>
            </a:r>
          </a:p>
          <a:p>
            <a:r>
              <a:rPr lang="es-MX" sz="2400" b="1" dirty="0" smtClean="0"/>
              <a:t>Cuando preparaban </a:t>
            </a:r>
            <a:r>
              <a:rPr lang="es-MX" sz="2400" b="1" dirty="0"/>
              <a:t>el pan Marianita pedía una pequeña ración para el pan de los pobres .La masa que preparaba crecía en  gran forma  que le salían muchos panes. </a:t>
            </a:r>
            <a:endParaRPr lang="es-MX" sz="2400" b="1" dirty="0" smtClean="0"/>
          </a:p>
          <a:p>
            <a:endParaRPr lang="es-MX" sz="2400" b="1" dirty="0" smtClean="0"/>
          </a:p>
          <a:p>
            <a:endParaRPr lang="es-MX" sz="2400" b="1" dirty="0"/>
          </a:p>
        </p:txBody>
      </p:sp>
    </p:spTree>
    <p:extLst>
      <p:ext uri="{BB962C8B-B14F-4D97-AF65-F5344CB8AC3E}">
        <p14:creationId xmlns:p14="http://schemas.microsoft.com/office/powerpoint/2010/main" val="918346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51578" y="713079"/>
            <a:ext cx="9603275" cy="1049235"/>
          </a:xfrm>
        </p:spPr>
        <p:txBody>
          <a:bodyPr/>
          <a:lstStyle/>
          <a:p>
            <a:r>
              <a:rPr lang="es-MX" dirty="0" smtClean="0"/>
              <a:t>Obras y milagros.</a:t>
            </a:r>
            <a:br>
              <a:rPr lang="es-MX" dirty="0" smtClean="0"/>
            </a:br>
            <a:r>
              <a:rPr lang="es-MX" sz="1600" dirty="0" smtClean="0"/>
              <a:t>Mientras estaba viva.</a:t>
            </a:r>
            <a:endParaRPr lang="en-US" sz="5400" dirty="0"/>
          </a:p>
        </p:txBody>
      </p:sp>
      <p:sp>
        <p:nvSpPr>
          <p:cNvPr id="3" name="Marcador de contenido 2"/>
          <p:cNvSpPr>
            <a:spLocks noGrp="1"/>
          </p:cNvSpPr>
          <p:nvPr>
            <p:ph idx="1"/>
          </p:nvPr>
        </p:nvSpPr>
        <p:spPr>
          <a:xfrm>
            <a:off x="1451579" y="2015732"/>
            <a:ext cx="9603275" cy="3797239"/>
          </a:xfrm>
        </p:spPr>
        <p:txBody>
          <a:bodyPr>
            <a:normAutofit lnSpcReduction="10000"/>
          </a:bodyPr>
          <a:lstStyle/>
          <a:p>
            <a:r>
              <a:rPr lang="es-MX" sz="2400" b="1" dirty="0" smtClean="0"/>
              <a:t>Un día su hermana se corto el dedo, ella puso una estampa de la virgen y su herida se curó totalmente. </a:t>
            </a:r>
          </a:p>
          <a:p>
            <a:r>
              <a:rPr lang="es-MX" sz="2400" b="1" dirty="0" smtClean="0"/>
              <a:t>Ella comulgaba todos los días, se dice que prácticamente la comunión era su único alimento durante los últimos 7 años de su vida.</a:t>
            </a:r>
          </a:p>
          <a:p>
            <a:r>
              <a:rPr lang="es-MX" sz="2400" b="1" dirty="0" smtClean="0"/>
              <a:t>Cuando preparaban </a:t>
            </a:r>
            <a:r>
              <a:rPr lang="es-MX" sz="2400" b="1" dirty="0"/>
              <a:t>el pan Marianita pedía una pequeña ración para el pan de los </a:t>
            </a:r>
            <a:r>
              <a:rPr lang="es-MX" sz="2400" b="1" dirty="0" smtClean="0"/>
              <a:t>pobres. La </a:t>
            </a:r>
            <a:r>
              <a:rPr lang="es-MX" sz="2400" b="1" dirty="0"/>
              <a:t>masa que preparaba crecía en  gran forma  que le salían muchos panes. </a:t>
            </a:r>
            <a:endParaRPr lang="es-MX" sz="2400" b="1" dirty="0" smtClean="0"/>
          </a:p>
          <a:p>
            <a:endParaRPr lang="es-MX" sz="2400" b="1" dirty="0" smtClean="0"/>
          </a:p>
          <a:p>
            <a:endParaRPr lang="es-MX" sz="2400" b="1" dirty="0"/>
          </a:p>
        </p:txBody>
      </p:sp>
    </p:spTree>
    <p:extLst>
      <p:ext uri="{BB962C8B-B14F-4D97-AF65-F5344CB8AC3E}">
        <p14:creationId xmlns:p14="http://schemas.microsoft.com/office/powerpoint/2010/main" val="3201395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51578" y="713079"/>
            <a:ext cx="9603275" cy="1049235"/>
          </a:xfrm>
        </p:spPr>
        <p:txBody>
          <a:bodyPr/>
          <a:lstStyle/>
          <a:p>
            <a:r>
              <a:rPr lang="es-MX" dirty="0" smtClean="0"/>
              <a:t>Obras y milagros.</a:t>
            </a:r>
            <a:br>
              <a:rPr lang="es-MX" dirty="0" smtClean="0"/>
            </a:br>
            <a:r>
              <a:rPr lang="es-MX" sz="1600" dirty="0" smtClean="0"/>
              <a:t>Mientras estaba viva.</a:t>
            </a:r>
            <a:endParaRPr lang="en-US" sz="5400" dirty="0"/>
          </a:p>
        </p:txBody>
      </p:sp>
      <p:sp>
        <p:nvSpPr>
          <p:cNvPr id="3" name="Marcador de contenido 2"/>
          <p:cNvSpPr>
            <a:spLocks noGrp="1"/>
          </p:cNvSpPr>
          <p:nvPr>
            <p:ph idx="1"/>
          </p:nvPr>
        </p:nvSpPr>
        <p:spPr>
          <a:xfrm>
            <a:off x="1451579" y="2015732"/>
            <a:ext cx="9603275" cy="3797239"/>
          </a:xfrm>
        </p:spPr>
        <p:txBody>
          <a:bodyPr>
            <a:normAutofit fontScale="85000" lnSpcReduction="20000"/>
          </a:bodyPr>
          <a:lstStyle/>
          <a:p>
            <a:r>
              <a:rPr lang="es-MX" sz="2400" b="1" dirty="0" smtClean="0"/>
              <a:t>Una </a:t>
            </a:r>
            <a:r>
              <a:rPr lang="es-MX" sz="2400" b="1" dirty="0"/>
              <a:t>india llamada María había tenido un hijo que lloraba inconsolablemente porque su madre no tenía leche  Marianita pidió que le dieran unas hojas de higo para prepara una agua  y le dio a beber, inmediatamente tubo abundante leche. </a:t>
            </a:r>
            <a:endParaRPr lang="es-MX" sz="2400" b="1" dirty="0" smtClean="0"/>
          </a:p>
          <a:p>
            <a:r>
              <a:rPr lang="es-MX" sz="2400" b="1" dirty="0"/>
              <a:t>Una india llamada Catalina que era sorda recobró el oído cuando sorprendentemente escuchó cantar a </a:t>
            </a:r>
            <a:r>
              <a:rPr lang="es-MX" sz="2400" b="1" dirty="0" smtClean="0"/>
              <a:t>Marianita.</a:t>
            </a:r>
          </a:p>
          <a:p>
            <a:r>
              <a:rPr lang="es-MX" sz="2400" b="1" dirty="0" smtClean="0"/>
              <a:t>Un </a:t>
            </a:r>
            <a:r>
              <a:rPr lang="es-MX" sz="2400" b="1" dirty="0"/>
              <a:t>día </a:t>
            </a:r>
            <a:r>
              <a:rPr lang="es-MX" sz="2400" b="1" dirty="0" smtClean="0"/>
              <a:t>cuando </a:t>
            </a:r>
            <a:r>
              <a:rPr lang="es-MX" sz="2400" b="1" dirty="0"/>
              <a:t>regresaban de la santa misa en la iglesia de la Compañía donde se encontraba expuesto  el santísimo llovía fuertemente.  Sus primas  caminaban buscado refugio debajo de  las tejas de las casas, Marianita caminaba por media calle. Cuando llegaron a la casa las primas estaban mojadas menos Marianita que estaba completamente   </a:t>
            </a:r>
            <a:r>
              <a:rPr lang="es-MX" sz="2400" b="1" dirty="0" smtClean="0"/>
              <a:t>seca.</a:t>
            </a:r>
          </a:p>
          <a:p>
            <a:endParaRPr lang="es-MX" sz="2400" b="1" dirty="0" smtClean="0"/>
          </a:p>
          <a:p>
            <a:endParaRPr lang="es-MX" sz="2400" b="1" dirty="0" smtClean="0"/>
          </a:p>
          <a:p>
            <a:endParaRPr lang="es-MX" sz="2400" b="1" dirty="0"/>
          </a:p>
        </p:txBody>
      </p:sp>
    </p:spTree>
    <p:extLst>
      <p:ext uri="{BB962C8B-B14F-4D97-AF65-F5344CB8AC3E}">
        <p14:creationId xmlns:p14="http://schemas.microsoft.com/office/powerpoint/2010/main" val="2460671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51578" y="713079"/>
            <a:ext cx="9603275" cy="1049235"/>
          </a:xfrm>
        </p:spPr>
        <p:txBody>
          <a:bodyPr/>
          <a:lstStyle/>
          <a:p>
            <a:r>
              <a:rPr lang="es-MX" dirty="0" smtClean="0"/>
              <a:t>Obras y milagros.</a:t>
            </a:r>
            <a:br>
              <a:rPr lang="es-MX" dirty="0" smtClean="0"/>
            </a:br>
            <a:r>
              <a:rPr lang="es-MX" sz="1600" dirty="0" smtClean="0"/>
              <a:t>Mientras estaba viva.</a:t>
            </a:r>
            <a:endParaRPr lang="en-US" sz="5400" dirty="0"/>
          </a:p>
        </p:txBody>
      </p:sp>
      <p:sp>
        <p:nvSpPr>
          <p:cNvPr id="3" name="Marcador de contenido 2"/>
          <p:cNvSpPr>
            <a:spLocks noGrp="1"/>
          </p:cNvSpPr>
          <p:nvPr>
            <p:ph idx="1"/>
          </p:nvPr>
        </p:nvSpPr>
        <p:spPr>
          <a:xfrm>
            <a:off x="1451579" y="2015732"/>
            <a:ext cx="9603275" cy="3797239"/>
          </a:xfrm>
        </p:spPr>
        <p:txBody>
          <a:bodyPr>
            <a:normAutofit fontScale="92500" lnSpcReduction="10000"/>
          </a:bodyPr>
          <a:lstStyle/>
          <a:p>
            <a:r>
              <a:rPr lang="es-MX" sz="2400" b="1" dirty="0"/>
              <a:t>Un día Juana de Castro, sobrina de Marianita,  le dejó cuidando a su hija de tres años de edad .En la casa tenían una mula que le pateó en el rostro a la niña desfigurándola por completo Marianita  tomó a la niña en sus brazos y le llevó a la cama, le colocó un emplasto de carne. Se puso a rezar, pronto despertó la niña sin ningún daño en su cara y más bella que </a:t>
            </a:r>
            <a:r>
              <a:rPr lang="es-MX" sz="2400" b="1" dirty="0" smtClean="0"/>
              <a:t>nunca.</a:t>
            </a:r>
          </a:p>
          <a:p>
            <a:r>
              <a:rPr lang="es-MX" sz="2400" b="1" dirty="0"/>
              <a:t>En una procesión una de las velas prendió el traje de la imagen de María,  Marianita le tomó con sus </a:t>
            </a:r>
            <a:r>
              <a:rPr lang="es-MX" sz="2400" b="1" dirty="0" err="1"/>
              <a:t>manos,apagó</a:t>
            </a:r>
            <a:r>
              <a:rPr lang="es-MX" sz="2400" b="1" dirty="0"/>
              <a:t> el fuego y ante el asombro de todos el traje estaba intacto.</a:t>
            </a:r>
          </a:p>
          <a:p>
            <a:endParaRPr lang="es-MX" sz="2400" b="1" dirty="0" smtClean="0"/>
          </a:p>
          <a:p>
            <a:endParaRPr lang="es-MX" sz="2400" b="1" dirty="0" smtClean="0"/>
          </a:p>
          <a:p>
            <a:endParaRPr lang="es-MX" sz="2400" b="1" dirty="0"/>
          </a:p>
        </p:txBody>
      </p:sp>
    </p:spTree>
    <p:extLst>
      <p:ext uri="{BB962C8B-B14F-4D97-AF65-F5344CB8AC3E}">
        <p14:creationId xmlns:p14="http://schemas.microsoft.com/office/powerpoint/2010/main" val="32826278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51578" y="713079"/>
            <a:ext cx="9603275" cy="1049235"/>
          </a:xfrm>
        </p:spPr>
        <p:txBody>
          <a:bodyPr/>
          <a:lstStyle/>
          <a:p>
            <a:r>
              <a:rPr lang="es-MX" dirty="0" smtClean="0"/>
              <a:t>Obras y milagros.</a:t>
            </a:r>
            <a:br>
              <a:rPr lang="es-MX" dirty="0" smtClean="0"/>
            </a:br>
            <a:r>
              <a:rPr lang="es-MX" sz="1600" dirty="0" smtClean="0"/>
              <a:t>Mientras estaba viva.</a:t>
            </a:r>
            <a:endParaRPr lang="en-US" sz="5400" dirty="0"/>
          </a:p>
        </p:txBody>
      </p:sp>
      <p:sp>
        <p:nvSpPr>
          <p:cNvPr id="3" name="Marcador de contenido 2"/>
          <p:cNvSpPr>
            <a:spLocks noGrp="1"/>
          </p:cNvSpPr>
          <p:nvPr>
            <p:ph idx="1"/>
          </p:nvPr>
        </p:nvSpPr>
        <p:spPr>
          <a:xfrm>
            <a:off x="1451579" y="2015732"/>
            <a:ext cx="9603275" cy="3797239"/>
          </a:xfrm>
        </p:spPr>
        <p:txBody>
          <a:bodyPr>
            <a:normAutofit/>
          </a:bodyPr>
          <a:lstStyle/>
          <a:p>
            <a:r>
              <a:rPr lang="es-MX" sz="2400" b="1" dirty="0"/>
              <a:t>Tenía una sirvienta que trabajaba como lavandera  quien se fugó con un hombre que lleno de celos la maltrató, la  ahorcó y la enterró entre unos matorrales.  Marianita pidió a un hombre llamado Roldán que fuera al lugar donde ella tuvo la visión que estaba su criada, fue y la encontró, le trajo  muerta. Santa Marianita le aplicó un emplasto hecho de rosas y  la india resucitó</a:t>
            </a:r>
            <a:r>
              <a:rPr lang="es-MX" sz="2400" b="1" dirty="0" smtClean="0"/>
              <a:t>.</a:t>
            </a:r>
          </a:p>
          <a:p>
            <a:endParaRPr lang="es-MX" sz="2400" b="1" dirty="0"/>
          </a:p>
          <a:p>
            <a:endParaRPr lang="es-MX" sz="2400" b="1" dirty="0" smtClean="0"/>
          </a:p>
          <a:p>
            <a:endParaRPr lang="es-MX" sz="2400" b="1" dirty="0" smtClean="0"/>
          </a:p>
          <a:p>
            <a:endParaRPr lang="es-MX" sz="2400" b="1" dirty="0"/>
          </a:p>
        </p:txBody>
      </p:sp>
    </p:spTree>
    <p:extLst>
      <p:ext uri="{BB962C8B-B14F-4D97-AF65-F5344CB8AC3E}">
        <p14:creationId xmlns:p14="http://schemas.microsoft.com/office/powerpoint/2010/main" val="18237077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51578" y="713079"/>
            <a:ext cx="9603275" cy="1049235"/>
          </a:xfrm>
        </p:spPr>
        <p:txBody>
          <a:bodyPr/>
          <a:lstStyle/>
          <a:p>
            <a:r>
              <a:rPr lang="es-MX" dirty="0" smtClean="0"/>
              <a:t>Obras y milagros.</a:t>
            </a:r>
            <a:br>
              <a:rPr lang="es-MX" dirty="0" smtClean="0"/>
            </a:br>
            <a:r>
              <a:rPr lang="es-MX" sz="1600" dirty="0" smtClean="0"/>
              <a:t>Mientras estaba viva.</a:t>
            </a:r>
            <a:endParaRPr lang="en-US" sz="5400" dirty="0"/>
          </a:p>
        </p:txBody>
      </p:sp>
      <p:sp>
        <p:nvSpPr>
          <p:cNvPr id="3" name="Marcador de contenido 2"/>
          <p:cNvSpPr>
            <a:spLocks noGrp="1"/>
          </p:cNvSpPr>
          <p:nvPr>
            <p:ph idx="1"/>
          </p:nvPr>
        </p:nvSpPr>
        <p:spPr>
          <a:xfrm>
            <a:off x="1451579" y="2015732"/>
            <a:ext cx="9603275" cy="3797239"/>
          </a:xfrm>
        </p:spPr>
        <p:txBody>
          <a:bodyPr>
            <a:normAutofit fontScale="92500"/>
          </a:bodyPr>
          <a:lstStyle/>
          <a:p>
            <a:r>
              <a:rPr lang="es-MX" sz="2400" b="1" dirty="0"/>
              <a:t>Sucedía en Quito terribles terremotos que destruían casas y ocasionaban muchas muertes. Un padre jesuita dijo en un sermón: - "Dios mío: yo te ofrezco mi vida para que se acaben los terremotos". Pero Mariana exclamó: - "No, señor. La vida de este sacerdote es necesaria para salvar muchas almas. En cambio yo no soy necesaria. Te ofrezco mi vida para que cesen estos </a:t>
            </a:r>
            <a:r>
              <a:rPr lang="es-MX" sz="2400" b="1" dirty="0" smtClean="0"/>
              <a:t>terremotos“. </a:t>
            </a:r>
          </a:p>
          <a:p>
            <a:r>
              <a:rPr lang="es-MX" sz="2400" b="1" dirty="0"/>
              <a:t>Marianita enfermó  y murió al cumplir 26 años de </a:t>
            </a:r>
            <a:r>
              <a:rPr lang="es-MX" sz="2400" b="1" dirty="0" smtClean="0"/>
              <a:t>edad, un viernes 26 del mes, como lo predijo.</a:t>
            </a:r>
            <a:endParaRPr lang="es-MX" sz="2400" b="1" dirty="0"/>
          </a:p>
        </p:txBody>
      </p:sp>
    </p:spTree>
    <p:extLst>
      <p:ext uri="{BB962C8B-B14F-4D97-AF65-F5344CB8AC3E}">
        <p14:creationId xmlns:p14="http://schemas.microsoft.com/office/powerpoint/2010/main" val="3606723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51578" y="713079"/>
            <a:ext cx="9603275" cy="1049235"/>
          </a:xfrm>
        </p:spPr>
        <p:txBody>
          <a:bodyPr/>
          <a:lstStyle/>
          <a:p>
            <a:r>
              <a:rPr lang="es-MX" dirty="0" smtClean="0"/>
              <a:t>milagros.</a:t>
            </a:r>
            <a:br>
              <a:rPr lang="es-MX" dirty="0" smtClean="0"/>
            </a:br>
            <a:r>
              <a:rPr lang="es-MX" sz="1600" dirty="0" smtClean="0"/>
              <a:t>DESPUÉS DE MUERTA.</a:t>
            </a:r>
            <a:endParaRPr lang="en-US" sz="5400" dirty="0"/>
          </a:p>
        </p:txBody>
      </p:sp>
      <p:sp>
        <p:nvSpPr>
          <p:cNvPr id="3" name="Marcador de contenido 2"/>
          <p:cNvSpPr>
            <a:spLocks noGrp="1"/>
          </p:cNvSpPr>
          <p:nvPr>
            <p:ph idx="1"/>
          </p:nvPr>
        </p:nvSpPr>
        <p:spPr>
          <a:xfrm>
            <a:off x="1451579" y="2015732"/>
            <a:ext cx="9603275" cy="3797239"/>
          </a:xfrm>
        </p:spPr>
        <p:txBody>
          <a:bodyPr>
            <a:normAutofit fontScale="92500" lnSpcReduction="10000"/>
          </a:bodyPr>
          <a:lstStyle/>
          <a:p>
            <a:r>
              <a:rPr lang="es-MX" sz="2400" b="1" dirty="0"/>
              <a:t>D</a:t>
            </a:r>
            <a:r>
              <a:rPr lang="es-MX" sz="2400" b="1" dirty="0" smtClean="0"/>
              <a:t>espués </a:t>
            </a:r>
            <a:r>
              <a:rPr lang="es-MX" sz="2400" b="1" dirty="0"/>
              <a:t>de la muerte de Santa Marianita. Su hermana mayor Jerónima tenía unos tumores en el pecho le invocó a Marianita diciéndole que le ayude como les había ayudado a otras personas,  se aplicó un pedazo de tela que tenía con la sangre de Marianita y quedó completa mente curada</a:t>
            </a:r>
            <a:r>
              <a:rPr lang="es-MX" sz="2400" b="1" dirty="0" smtClean="0"/>
              <a:t>.</a:t>
            </a:r>
          </a:p>
          <a:p>
            <a:r>
              <a:rPr lang="es-MX" sz="2400" b="1" dirty="0"/>
              <a:t>El obispo Troya cardenal de Quito sufría por una enfermedad de mal de orina que le tenía al borde de la muerte,  le llevaron un retrato de Marianita  le pidió que le curara y se hizo el milagro quedó completamente curado.</a:t>
            </a:r>
          </a:p>
        </p:txBody>
      </p:sp>
    </p:spTree>
    <p:extLst>
      <p:ext uri="{BB962C8B-B14F-4D97-AF65-F5344CB8AC3E}">
        <p14:creationId xmlns:p14="http://schemas.microsoft.com/office/powerpoint/2010/main" val="42112325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51578" y="713079"/>
            <a:ext cx="9603275" cy="1049235"/>
          </a:xfrm>
        </p:spPr>
        <p:txBody>
          <a:bodyPr/>
          <a:lstStyle/>
          <a:p>
            <a:r>
              <a:rPr lang="es-MX" dirty="0" smtClean="0"/>
              <a:t>milagros.</a:t>
            </a:r>
            <a:br>
              <a:rPr lang="es-MX" dirty="0" smtClean="0"/>
            </a:br>
            <a:r>
              <a:rPr lang="es-MX" sz="1600" dirty="0" smtClean="0"/>
              <a:t>DESPUÉS DE MUERTA.</a:t>
            </a:r>
            <a:endParaRPr lang="en-US" sz="5400" dirty="0"/>
          </a:p>
        </p:txBody>
      </p:sp>
      <p:sp>
        <p:nvSpPr>
          <p:cNvPr id="3" name="Marcador de contenido 2"/>
          <p:cNvSpPr>
            <a:spLocks noGrp="1"/>
          </p:cNvSpPr>
          <p:nvPr>
            <p:ph idx="1"/>
          </p:nvPr>
        </p:nvSpPr>
        <p:spPr>
          <a:xfrm>
            <a:off x="1451579" y="2015732"/>
            <a:ext cx="9603275" cy="3797239"/>
          </a:xfrm>
        </p:spPr>
        <p:txBody>
          <a:bodyPr>
            <a:normAutofit/>
          </a:bodyPr>
          <a:lstStyle/>
          <a:p>
            <a:r>
              <a:rPr lang="es-MX" sz="2400" b="1" dirty="0" smtClean="0"/>
              <a:t> </a:t>
            </a:r>
            <a:r>
              <a:rPr lang="es-MX" sz="2400" b="1" dirty="0"/>
              <a:t>Un día que su sobrina María de Paredes se encontraba en su pequeño ingenio de azúcar  por descuido de una de las criadas  se produjo un incendio    María le invocó  a Marianita que detenga  el incendio llevó un retrato de la Santa y  las llamas no pasaban de donde estaba el retrato  y enseguida cayó un fuerte aguacero que apagó por completo el incendio</a:t>
            </a:r>
            <a:r>
              <a:rPr lang="es-MX" sz="2400" b="1" dirty="0" smtClean="0"/>
              <a:t>.</a:t>
            </a:r>
          </a:p>
          <a:p>
            <a:r>
              <a:rPr lang="es-MX" sz="2400" b="1" dirty="0"/>
              <a:t>Otro de los milagros es que ayudó a muchas  mujeres a dar a luz en partos difíciles cuando era invocada .</a:t>
            </a:r>
          </a:p>
        </p:txBody>
      </p:sp>
    </p:spTree>
    <p:extLst>
      <p:ext uri="{BB962C8B-B14F-4D97-AF65-F5344CB8AC3E}">
        <p14:creationId xmlns:p14="http://schemas.microsoft.com/office/powerpoint/2010/main" val="23960676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51578" y="713079"/>
            <a:ext cx="9603275" cy="1049235"/>
          </a:xfrm>
        </p:spPr>
        <p:txBody>
          <a:bodyPr/>
          <a:lstStyle/>
          <a:p>
            <a:r>
              <a:rPr lang="es-MX" dirty="0" smtClean="0"/>
              <a:t>milagros.</a:t>
            </a:r>
            <a:br>
              <a:rPr lang="es-MX" dirty="0" smtClean="0"/>
            </a:br>
            <a:r>
              <a:rPr lang="es-MX" sz="1600" dirty="0" smtClean="0"/>
              <a:t>DESPUÉS DE MUERTA.</a:t>
            </a:r>
            <a:endParaRPr lang="en-US" sz="5400" dirty="0"/>
          </a:p>
        </p:txBody>
      </p:sp>
      <p:sp>
        <p:nvSpPr>
          <p:cNvPr id="3" name="Marcador de contenido 2"/>
          <p:cNvSpPr>
            <a:spLocks noGrp="1"/>
          </p:cNvSpPr>
          <p:nvPr>
            <p:ph idx="1"/>
          </p:nvPr>
        </p:nvSpPr>
        <p:spPr>
          <a:xfrm>
            <a:off x="1451579" y="2015732"/>
            <a:ext cx="9603275" cy="3797239"/>
          </a:xfrm>
        </p:spPr>
        <p:txBody>
          <a:bodyPr>
            <a:normAutofit fontScale="92500" lnSpcReduction="20000"/>
          </a:bodyPr>
          <a:lstStyle/>
          <a:p>
            <a:r>
              <a:rPr lang="es-MX" sz="2400" b="1" dirty="0"/>
              <a:t>La religiosa Leonor heredó  el cordón de San Francisco que llevaba Santa Marianita  con el  acudía donde las mujeres embarazadas para que les ayude  en los partos</a:t>
            </a:r>
            <a:r>
              <a:rPr lang="es-MX" sz="2400" b="1" dirty="0" smtClean="0"/>
              <a:t>.</a:t>
            </a:r>
          </a:p>
          <a:p>
            <a:r>
              <a:rPr lang="es-MX" sz="2400" b="1" dirty="0" smtClean="0"/>
              <a:t>A </a:t>
            </a:r>
            <a:r>
              <a:rPr lang="es-MX" sz="2400" b="1" dirty="0"/>
              <a:t>Francisco Carvajal que sufría de pulmonía  le llevaron un retrato de Santa Marianita y, un pedazo de la sábana y quedó </a:t>
            </a:r>
            <a:r>
              <a:rPr lang="es-MX" sz="2400" b="1" dirty="0" smtClean="0"/>
              <a:t>curado.</a:t>
            </a:r>
          </a:p>
          <a:p>
            <a:r>
              <a:rPr lang="es-MX" sz="2400" b="1" dirty="0"/>
              <a:t>El niño Ángel  de Jesús sufría de gastroenteritis,  no comía nada,  los padres desesperado rogaban a Dios que le curara, el padre Daniel le llevó un retrato de Santa Marianita mientras rezaban la novena de la santa el niño despertó y comenzó a comer quedando completamente </a:t>
            </a:r>
            <a:r>
              <a:rPr lang="es-MX" sz="2400" b="1" dirty="0" smtClean="0"/>
              <a:t>curado.</a:t>
            </a:r>
            <a:endParaRPr lang="es-MX" sz="2400" b="1" dirty="0"/>
          </a:p>
        </p:txBody>
      </p:sp>
    </p:spTree>
    <p:extLst>
      <p:ext uri="{BB962C8B-B14F-4D97-AF65-F5344CB8AC3E}">
        <p14:creationId xmlns:p14="http://schemas.microsoft.com/office/powerpoint/2010/main" val="519700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51578" y="713079"/>
            <a:ext cx="9603275" cy="1049235"/>
          </a:xfrm>
        </p:spPr>
        <p:txBody>
          <a:bodyPr/>
          <a:lstStyle/>
          <a:p>
            <a:r>
              <a:rPr lang="es-MX" dirty="0" smtClean="0"/>
              <a:t>BEATIFICACIÓN  Y SANTIFICACIÓN</a:t>
            </a:r>
            <a:r>
              <a:rPr lang="es-MX" sz="1600" dirty="0" smtClean="0"/>
              <a:t>.</a:t>
            </a:r>
            <a:endParaRPr lang="en-US" sz="5400" dirty="0"/>
          </a:p>
        </p:txBody>
      </p:sp>
      <p:sp>
        <p:nvSpPr>
          <p:cNvPr id="3" name="Marcador de contenido 2"/>
          <p:cNvSpPr>
            <a:spLocks noGrp="1"/>
          </p:cNvSpPr>
          <p:nvPr>
            <p:ph idx="1"/>
          </p:nvPr>
        </p:nvSpPr>
        <p:spPr>
          <a:xfrm>
            <a:off x="1451579" y="2015732"/>
            <a:ext cx="9603275" cy="3797239"/>
          </a:xfrm>
        </p:spPr>
        <p:txBody>
          <a:bodyPr>
            <a:normAutofit fontScale="85000" lnSpcReduction="10000"/>
          </a:bodyPr>
          <a:lstStyle/>
          <a:p>
            <a:r>
              <a:rPr lang="es-MX" sz="2400" b="1" dirty="0"/>
              <a:t>El proceso de elevación a los altares inició el 20 de julio de 1694, cuando el rey Carlos II expidió una Real Cédula mediante la cual ordenaba que se pidiese limosnas en todas la América Española para promover la beatificación de Mariana y su sobrina </a:t>
            </a:r>
            <a:r>
              <a:rPr lang="es-MX" sz="2400" b="1" dirty="0" err="1"/>
              <a:t>Sebastiana</a:t>
            </a:r>
            <a:r>
              <a:rPr lang="es-MX" sz="2400" b="1" dirty="0"/>
              <a:t> Caso, tal como lo habían sugerido miembros </a:t>
            </a:r>
            <a:r>
              <a:rPr lang="es-MX" sz="2400" b="1" dirty="0" err="1"/>
              <a:t>quitenses</a:t>
            </a:r>
            <a:r>
              <a:rPr lang="es-MX" sz="2400" b="1" dirty="0"/>
              <a:t> de la Compañía de Jesús desde hacía tiempo.</a:t>
            </a:r>
          </a:p>
          <a:p>
            <a:r>
              <a:rPr lang="es-MX" sz="2400" b="1" dirty="0" smtClean="0"/>
              <a:t>Mariana </a:t>
            </a:r>
            <a:r>
              <a:rPr lang="es-MX" sz="2400" b="1" dirty="0"/>
              <a:t>fue beatificada el 20 de noviembre de 1853 por el papa Pío IX, y posteriormente canonizada el 4 de junio de 1950 por Pío XII, siendo la primera santa quiteña y considerada como patrona del actual Ecuador, aunque ella nunca conoció la República de Ecuador. Desde entonces su festividad se conmemora el 26 de mayo de cada año..</a:t>
            </a:r>
          </a:p>
        </p:txBody>
      </p:sp>
    </p:spTree>
    <p:extLst>
      <p:ext uri="{BB962C8B-B14F-4D97-AF65-F5344CB8AC3E}">
        <p14:creationId xmlns:p14="http://schemas.microsoft.com/office/powerpoint/2010/main" val="1630383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REUNIÓN VIRTUAL #33 “Emaús </a:t>
            </a:r>
            <a:r>
              <a:rPr lang="es-MX" dirty="0" err="1" smtClean="0"/>
              <a:t>conocoto</a:t>
            </a:r>
            <a:r>
              <a:rPr lang="es-MX" dirty="0" smtClean="0"/>
              <a:t>”</a:t>
            </a:r>
            <a:endParaRPr lang="en-US" dirty="0"/>
          </a:p>
        </p:txBody>
      </p:sp>
      <p:sp>
        <p:nvSpPr>
          <p:cNvPr id="3" name="Marcador de contenido 2"/>
          <p:cNvSpPr>
            <a:spLocks noGrp="1"/>
          </p:cNvSpPr>
          <p:nvPr>
            <p:ph idx="1"/>
          </p:nvPr>
        </p:nvSpPr>
        <p:spPr/>
        <p:txBody>
          <a:bodyPr/>
          <a:lstStyle/>
          <a:p>
            <a:endParaRPr lang="en-US"/>
          </a:p>
        </p:txBody>
      </p:sp>
    </p:spTree>
    <p:extLst>
      <p:ext uri="{BB962C8B-B14F-4D97-AF65-F5344CB8AC3E}">
        <p14:creationId xmlns:p14="http://schemas.microsoft.com/office/powerpoint/2010/main" val="6315096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legado</a:t>
            </a:r>
            <a:endParaRPr lang="en-US" dirty="0"/>
          </a:p>
        </p:txBody>
      </p:sp>
      <p:sp>
        <p:nvSpPr>
          <p:cNvPr id="3" name="Marcador de contenido 2"/>
          <p:cNvSpPr>
            <a:spLocks noGrp="1"/>
          </p:cNvSpPr>
          <p:nvPr>
            <p:ph idx="1"/>
          </p:nvPr>
        </p:nvSpPr>
        <p:spPr/>
        <p:txBody>
          <a:bodyPr>
            <a:normAutofit/>
          </a:bodyPr>
          <a:lstStyle/>
          <a:p>
            <a:r>
              <a:rPr lang="es-MX" b="1" dirty="0"/>
              <a:t>Una fundación social, en Quito, que ofrece atención primaria de salud, vivienda social y programas de apoyo a los adultos mayores</a:t>
            </a:r>
            <a:r>
              <a:rPr lang="es-MX" b="1" dirty="0" smtClean="0"/>
              <a:t>.​</a:t>
            </a:r>
            <a:endParaRPr lang="es-MX" b="1" dirty="0"/>
          </a:p>
          <a:p>
            <a:r>
              <a:rPr lang="es-MX" b="1" dirty="0" smtClean="0"/>
              <a:t>Una orden religiosa femenina llamada "Hermanas de Santa Mariana de Jesús", comúnmente llamadas Marianitas, fundada en 1873 por la beata ecuatoriana Mercedes de Jesús Molina, y con presencia en varios países de Latinoamérica.</a:t>
            </a:r>
          </a:p>
          <a:p>
            <a:r>
              <a:rPr lang="es-MX" b="1" dirty="0" smtClean="0"/>
              <a:t>Una</a:t>
            </a:r>
            <a:r>
              <a:rPr lang="es-MX" b="1" dirty="0"/>
              <a:t> parroquia </a:t>
            </a:r>
            <a:r>
              <a:rPr lang="es-MX" b="1" dirty="0" smtClean="0"/>
              <a:t>eclesiástica</a:t>
            </a:r>
            <a:r>
              <a:rPr lang="es-MX" b="1" dirty="0"/>
              <a:t> </a:t>
            </a:r>
            <a:r>
              <a:rPr lang="es-MX" b="1" dirty="0" smtClean="0"/>
              <a:t>en </a:t>
            </a:r>
            <a:r>
              <a:rPr lang="es-MX" b="1" dirty="0"/>
              <a:t>el sector de La Floresta, al norte de </a:t>
            </a:r>
            <a:r>
              <a:rPr lang="es-MX" b="1" dirty="0" smtClean="0"/>
              <a:t>Quito.</a:t>
            </a:r>
            <a:endParaRPr lang="es-MX" b="1" dirty="0"/>
          </a:p>
          <a:p>
            <a:r>
              <a:rPr lang="es-MX" b="1" dirty="0"/>
              <a:t>Una parroquia eclesiástica en el cantón </a:t>
            </a:r>
            <a:r>
              <a:rPr lang="es-MX" b="1" dirty="0" err="1"/>
              <a:t>Tosagua</a:t>
            </a:r>
            <a:r>
              <a:rPr lang="es-MX" b="1" dirty="0"/>
              <a:t>, de la provincia de </a:t>
            </a:r>
            <a:r>
              <a:rPr lang="es-MX" b="1" dirty="0" smtClean="0"/>
              <a:t>Manabí.</a:t>
            </a:r>
            <a:endParaRPr lang="es-MX" dirty="0"/>
          </a:p>
        </p:txBody>
      </p:sp>
    </p:spTree>
    <p:extLst>
      <p:ext uri="{BB962C8B-B14F-4D97-AF65-F5344CB8AC3E}">
        <p14:creationId xmlns:p14="http://schemas.microsoft.com/office/powerpoint/2010/main" val="4107158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legado</a:t>
            </a:r>
            <a:endParaRPr lang="en-US" dirty="0"/>
          </a:p>
        </p:txBody>
      </p:sp>
      <p:sp>
        <p:nvSpPr>
          <p:cNvPr id="3" name="Marcador de contenido 2"/>
          <p:cNvSpPr>
            <a:spLocks noGrp="1"/>
          </p:cNvSpPr>
          <p:nvPr>
            <p:ph idx="1"/>
          </p:nvPr>
        </p:nvSpPr>
        <p:spPr/>
        <p:txBody>
          <a:bodyPr>
            <a:normAutofit/>
          </a:bodyPr>
          <a:lstStyle/>
          <a:p>
            <a:r>
              <a:rPr lang="es-MX" b="1" dirty="0"/>
              <a:t>Una parroquia eclesiástica en el barrio de </a:t>
            </a:r>
            <a:r>
              <a:rPr lang="es-MX" b="1" dirty="0" err="1"/>
              <a:t>Quirigua</a:t>
            </a:r>
            <a:r>
              <a:rPr lang="es-MX" b="1" dirty="0"/>
              <a:t>, de </a:t>
            </a:r>
            <a:r>
              <a:rPr lang="es-MX" b="1" dirty="0" smtClean="0"/>
              <a:t>Bogotá.</a:t>
            </a:r>
            <a:endParaRPr lang="es-MX" b="1" dirty="0"/>
          </a:p>
          <a:p>
            <a:r>
              <a:rPr lang="es-MX" b="1" dirty="0"/>
              <a:t>Una parroquia eclesiástica en </a:t>
            </a:r>
            <a:r>
              <a:rPr lang="es-MX" b="1" dirty="0" smtClean="0"/>
              <a:t>Medellín.</a:t>
            </a:r>
            <a:endParaRPr lang="es-MX" b="1" dirty="0"/>
          </a:p>
          <a:p>
            <a:r>
              <a:rPr lang="es-MX" b="1" dirty="0"/>
              <a:t>Una parroquia </a:t>
            </a:r>
            <a:r>
              <a:rPr lang="es-MX" b="1" dirty="0" smtClean="0"/>
              <a:t>civil</a:t>
            </a:r>
            <a:r>
              <a:rPr lang="es-MX" b="1" dirty="0"/>
              <a:t> </a:t>
            </a:r>
            <a:r>
              <a:rPr lang="es-MX" b="1" dirty="0" smtClean="0"/>
              <a:t>en </a:t>
            </a:r>
            <a:r>
              <a:rPr lang="es-MX" b="1" dirty="0"/>
              <a:t>el cantón </a:t>
            </a:r>
            <a:r>
              <a:rPr lang="es-MX" b="1" dirty="0" err="1"/>
              <a:t>Yantzaza</a:t>
            </a:r>
            <a:r>
              <a:rPr lang="es-MX" b="1" dirty="0"/>
              <a:t>, de la provincia de Zamora </a:t>
            </a:r>
            <a:r>
              <a:rPr lang="es-MX" b="1" dirty="0" smtClean="0"/>
              <a:t>Chinchipe</a:t>
            </a:r>
            <a:endParaRPr lang="es-MX" b="1" dirty="0"/>
          </a:p>
          <a:p>
            <a:r>
              <a:rPr lang="es-MX" b="1" dirty="0"/>
              <a:t>Una avenida con bulevar, al norte de la ciudad de </a:t>
            </a:r>
            <a:r>
              <a:rPr lang="es-MX" b="1" dirty="0" smtClean="0"/>
              <a:t>Quito</a:t>
            </a:r>
            <a:r>
              <a:rPr lang="es-MX" b="1" dirty="0"/>
              <a:t>.</a:t>
            </a:r>
            <a:r>
              <a:rPr lang="es-MX" b="1" dirty="0" smtClean="0"/>
              <a:t>​</a:t>
            </a:r>
            <a:endParaRPr lang="es-MX" b="1" dirty="0"/>
          </a:p>
        </p:txBody>
      </p:sp>
    </p:spTree>
    <p:extLst>
      <p:ext uri="{BB962C8B-B14F-4D97-AF65-F5344CB8AC3E}">
        <p14:creationId xmlns:p14="http://schemas.microsoft.com/office/powerpoint/2010/main" val="4370971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legado</a:t>
            </a:r>
            <a:endParaRPr lang="en-US" dirty="0"/>
          </a:p>
        </p:txBody>
      </p:sp>
      <p:sp>
        <p:nvSpPr>
          <p:cNvPr id="3" name="Marcador de contenido 2"/>
          <p:cNvSpPr>
            <a:spLocks noGrp="1"/>
          </p:cNvSpPr>
          <p:nvPr>
            <p:ph idx="1"/>
          </p:nvPr>
        </p:nvSpPr>
        <p:spPr/>
        <p:txBody>
          <a:bodyPr>
            <a:normAutofit/>
          </a:bodyPr>
          <a:lstStyle/>
          <a:p>
            <a:r>
              <a:rPr lang="es-MX" b="1" dirty="0"/>
              <a:t>Una fundación social, en Quito, que ofrece atención primaria de salud, vivienda social y programas de apoyo a los adultos </a:t>
            </a:r>
            <a:r>
              <a:rPr lang="es-MX" b="1" dirty="0" smtClean="0"/>
              <a:t>mayores.</a:t>
            </a:r>
            <a:endParaRPr lang="es-MX" b="1" dirty="0"/>
          </a:p>
          <a:p>
            <a:r>
              <a:rPr lang="es-MX" b="1" dirty="0"/>
              <a:t>Una escuela en Guayaquil.</a:t>
            </a:r>
          </a:p>
          <a:p>
            <a:r>
              <a:rPr lang="es-MX" b="1" dirty="0"/>
              <a:t>Una escuela en Riobamba.</a:t>
            </a:r>
          </a:p>
          <a:p>
            <a:r>
              <a:rPr lang="es-MX" b="1" dirty="0"/>
              <a:t>Un colegio en Bogotá.​</a:t>
            </a:r>
          </a:p>
          <a:p>
            <a:r>
              <a:rPr lang="es-MX" b="1" dirty="0"/>
              <a:t>Un colegio en Cali.</a:t>
            </a:r>
          </a:p>
        </p:txBody>
      </p:sp>
    </p:spTree>
    <p:extLst>
      <p:ext uri="{BB962C8B-B14F-4D97-AF65-F5344CB8AC3E}">
        <p14:creationId xmlns:p14="http://schemas.microsoft.com/office/powerpoint/2010/main" val="8680328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legado</a:t>
            </a:r>
            <a:endParaRPr lang="en-US" dirty="0"/>
          </a:p>
        </p:txBody>
      </p:sp>
      <p:sp>
        <p:nvSpPr>
          <p:cNvPr id="3" name="Marcador de contenido 2"/>
          <p:cNvSpPr>
            <a:spLocks noGrp="1"/>
          </p:cNvSpPr>
          <p:nvPr>
            <p:ph idx="1"/>
          </p:nvPr>
        </p:nvSpPr>
        <p:spPr/>
        <p:txBody>
          <a:bodyPr>
            <a:normAutofit/>
          </a:bodyPr>
          <a:lstStyle/>
          <a:p>
            <a:r>
              <a:rPr lang="es-MX" b="1" dirty="0"/>
              <a:t>Colegio U.E. Santa Mariana de Jesús, ubicado en el Municipio Los </a:t>
            </a:r>
            <a:r>
              <a:rPr lang="es-MX" b="1" dirty="0" err="1"/>
              <a:t>Salias</a:t>
            </a:r>
            <a:r>
              <a:rPr lang="es-MX" b="1" dirty="0"/>
              <a:t> del estado Miranda, Venezuela.</a:t>
            </a:r>
          </a:p>
          <a:p>
            <a:r>
              <a:rPr lang="es-MX" b="1" dirty="0"/>
              <a:t>Un instituto de formación religiosa en San Juan de Puerto Rico.​</a:t>
            </a:r>
          </a:p>
          <a:p>
            <a:r>
              <a:rPr lang="es-MX" b="1" dirty="0"/>
              <a:t>Un instituto de formación religiosa en Cochabamba.</a:t>
            </a:r>
          </a:p>
          <a:p>
            <a:r>
              <a:rPr lang="es-MX" b="1" dirty="0"/>
              <a:t>Un cuento infantil llamado Marianita, editado en 2016 por el Municipio de Quito y basado en un capítulo de la vida de la santa, descrito en las historias del padre Aurelio Espinosa </a:t>
            </a:r>
            <a:r>
              <a:rPr lang="es-MX" b="1" dirty="0" err="1"/>
              <a:t>Pólit</a:t>
            </a:r>
            <a:r>
              <a:rPr lang="es-MX" b="1" dirty="0"/>
              <a:t>.</a:t>
            </a:r>
          </a:p>
        </p:txBody>
      </p:sp>
    </p:spTree>
    <p:extLst>
      <p:ext uri="{BB962C8B-B14F-4D97-AF65-F5344CB8AC3E}">
        <p14:creationId xmlns:p14="http://schemas.microsoft.com/office/powerpoint/2010/main" val="41697180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Que enseñanza nos deja marianita de Jesús???</a:t>
            </a:r>
            <a:endParaRPr lang="en-US" dirty="0"/>
          </a:p>
        </p:txBody>
      </p:sp>
      <p:sp>
        <p:nvSpPr>
          <p:cNvPr id="3" name="Marcador de contenido 2"/>
          <p:cNvSpPr>
            <a:spLocks noGrp="1"/>
          </p:cNvSpPr>
          <p:nvPr>
            <p:ph idx="1"/>
          </p:nvPr>
        </p:nvSpPr>
        <p:spPr/>
        <p:txBody>
          <a:bodyPr>
            <a:normAutofit/>
          </a:bodyPr>
          <a:lstStyle/>
          <a:p>
            <a:r>
              <a:rPr lang="es-MX" b="1" dirty="0" smtClean="0"/>
              <a:t>Se abren las opiniones y reflexión del público.</a:t>
            </a:r>
            <a:endParaRPr lang="es-MX" b="1" dirty="0"/>
          </a:p>
        </p:txBody>
      </p:sp>
    </p:spTree>
    <p:extLst>
      <p:ext uri="{BB962C8B-B14F-4D97-AF65-F5344CB8AC3E}">
        <p14:creationId xmlns:p14="http://schemas.microsoft.com/office/powerpoint/2010/main" val="4357821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ORACIÓN DE SANTA MARIANITA DE JESÚS</a:t>
            </a:r>
            <a:endParaRPr lang="en-US" dirty="0"/>
          </a:p>
        </p:txBody>
      </p:sp>
      <p:sp>
        <p:nvSpPr>
          <p:cNvPr id="3" name="Marcador de contenido 2"/>
          <p:cNvSpPr>
            <a:spLocks noGrp="1"/>
          </p:cNvSpPr>
          <p:nvPr>
            <p:ph idx="1"/>
          </p:nvPr>
        </p:nvSpPr>
        <p:spPr>
          <a:xfrm>
            <a:off x="1608332" y="2015732"/>
            <a:ext cx="3629873" cy="3823365"/>
          </a:xfrm>
        </p:spPr>
        <p:txBody>
          <a:bodyPr>
            <a:normAutofit fontScale="85000" lnSpcReduction="10000"/>
          </a:bodyPr>
          <a:lstStyle/>
          <a:p>
            <a:pPr marL="0" indent="0">
              <a:buNone/>
            </a:pPr>
            <a:r>
              <a:rPr lang="es-MX" dirty="0"/>
              <a:t>Oh, Santa Mariana de Jesús, Azucena</a:t>
            </a:r>
            <a:r>
              <a:rPr lang="es-MX" dirty="0"/>
              <a:t/>
            </a:r>
            <a:br>
              <a:rPr lang="es-MX" dirty="0"/>
            </a:br>
            <a:r>
              <a:rPr lang="es-MX" dirty="0"/>
              <a:t>de Quito; vos sois la hija del Dios</a:t>
            </a:r>
            <a:r>
              <a:rPr lang="es-MX" dirty="0"/>
              <a:t/>
            </a:r>
            <a:br>
              <a:rPr lang="es-MX" dirty="0"/>
            </a:br>
            <a:r>
              <a:rPr lang="es-MX" dirty="0"/>
              <a:t>de la vida, aquella santa mujer que</a:t>
            </a:r>
            <a:r>
              <a:rPr lang="es-MX" dirty="0"/>
              <a:t/>
            </a:r>
            <a:br>
              <a:rPr lang="es-MX" dirty="0"/>
            </a:br>
            <a:r>
              <a:rPr lang="es-MX" dirty="0"/>
              <a:t>servir quiso a Aquél que todo lo ve,</a:t>
            </a:r>
            <a:r>
              <a:rPr lang="es-MX" dirty="0"/>
              <a:t/>
            </a:r>
            <a:br>
              <a:rPr lang="es-MX" dirty="0"/>
            </a:br>
            <a:r>
              <a:rPr lang="es-MX" dirty="0"/>
              <a:t>desde los claustros santos; pero Él,</a:t>
            </a:r>
            <a:r>
              <a:rPr lang="es-MX" dirty="0"/>
              <a:t/>
            </a:r>
            <a:br>
              <a:rPr lang="es-MX" dirty="0"/>
            </a:br>
            <a:r>
              <a:rPr lang="es-MX" dirty="0"/>
              <a:t>en su infinita sabiduría, teneros en</a:t>
            </a:r>
            <a:r>
              <a:rPr lang="es-MX" dirty="0"/>
              <a:t/>
            </a:r>
            <a:br>
              <a:rPr lang="es-MX" dirty="0"/>
            </a:br>
            <a:r>
              <a:rPr lang="es-MX" dirty="0"/>
              <a:t>el mundo quiso, para que desde allí,</a:t>
            </a:r>
            <a:r>
              <a:rPr lang="es-MX" dirty="0"/>
              <a:t/>
            </a:r>
            <a:br>
              <a:rPr lang="es-MX" dirty="0"/>
            </a:br>
            <a:r>
              <a:rPr lang="es-MX" dirty="0"/>
              <a:t>pudierais con vuestra tarea cumplir,</a:t>
            </a:r>
            <a:r>
              <a:rPr lang="es-MX" dirty="0"/>
              <a:t/>
            </a:r>
            <a:br>
              <a:rPr lang="es-MX" dirty="0"/>
            </a:br>
            <a:r>
              <a:rPr lang="es-MX" dirty="0"/>
              <a:t>hasta la entrega total de la propia</a:t>
            </a:r>
            <a:r>
              <a:rPr lang="es-MX" dirty="0"/>
              <a:t/>
            </a:r>
            <a:br>
              <a:rPr lang="es-MX" dirty="0"/>
            </a:br>
            <a:r>
              <a:rPr lang="es-MX" dirty="0"/>
              <a:t>vida; porque bien sabíais vos, que</a:t>
            </a:r>
            <a:r>
              <a:rPr lang="es-MX" dirty="0"/>
              <a:t/>
            </a:r>
            <a:br>
              <a:rPr lang="es-MX" dirty="0"/>
            </a:br>
            <a:r>
              <a:rPr lang="es-MX" dirty="0"/>
              <a:t>deberíais negaros a sí misma, para</a:t>
            </a:r>
            <a:r>
              <a:rPr lang="es-MX" dirty="0"/>
              <a:t/>
            </a:r>
            <a:br>
              <a:rPr lang="es-MX" dirty="0"/>
            </a:br>
            <a:r>
              <a:rPr lang="es-MX" dirty="0"/>
              <a:t>crecer en los demás, ya que allí el</a:t>
            </a:r>
            <a:r>
              <a:rPr lang="es-MX" dirty="0"/>
              <a:t/>
            </a:r>
            <a:br>
              <a:rPr lang="es-MX" dirty="0"/>
            </a:br>
            <a:r>
              <a:rPr lang="es-MX" dirty="0"/>
              <a:t>secreto reposa, del amor verdadero.</a:t>
            </a:r>
            <a:endParaRPr lang="en-US" dirty="0"/>
          </a:p>
        </p:txBody>
      </p:sp>
      <p:sp>
        <p:nvSpPr>
          <p:cNvPr id="4" name="Marcador de contenido 2"/>
          <p:cNvSpPr txBox="1">
            <a:spLocks/>
          </p:cNvSpPr>
          <p:nvPr/>
        </p:nvSpPr>
        <p:spPr>
          <a:xfrm>
            <a:off x="6384984" y="2015732"/>
            <a:ext cx="3921610" cy="4058497"/>
          </a:xfrm>
          <a:prstGeom prst="rect">
            <a:avLst/>
          </a:prstGeom>
        </p:spPr>
        <p:txBody>
          <a:bodyPr vert="horz" lIns="91440" tIns="45720" rIns="91440" bIns="45720" rtlCol="0" anchor="t">
            <a:normAutofit fontScale="85000" lnSpcReduction="10000"/>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pPr>
            <a:r>
              <a:rPr lang="es-MX" dirty="0"/>
              <a:t>Y como que lo hicisteis, hasta el</a:t>
            </a:r>
            <a:br>
              <a:rPr lang="es-MX" dirty="0"/>
            </a:br>
            <a:r>
              <a:rPr lang="es-MX" dirty="0"/>
              <a:t>final de vuestros días; y cada vez</a:t>
            </a:r>
            <a:br>
              <a:rPr lang="es-MX" dirty="0"/>
            </a:br>
            <a:r>
              <a:rPr lang="es-MX" dirty="0"/>
              <a:t>que rezabais el Rosario santo, os</a:t>
            </a:r>
            <a:br>
              <a:rPr lang="es-MX" dirty="0"/>
            </a:br>
            <a:r>
              <a:rPr lang="es-MX" dirty="0"/>
              <a:t>colocabais corona de espinas y los</a:t>
            </a:r>
            <a:br>
              <a:rPr lang="es-MX" dirty="0"/>
            </a:br>
            <a:r>
              <a:rPr lang="es-MX" dirty="0"/>
              <a:t>brazos vuestros, los abríais en cruz.</a:t>
            </a:r>
          </a:p>
          <a:p>
            <a:pPr marL="0" indent="0">
              <a:buNone/>
            </a:pPr>
            <a:r>
              <a:rPr lang="es-MX" dirty="0"/>
              <a:t>Un día vos dijisteis, cuando temblaba</a:t>
            </a:r>
            <a:br>
              <a:rPr lang="es-MX" dirty="0"/>
            </a:br>
            <a:r>
              <a:rPr lang="es-MX" dirty="0"/>
              <a:t>la tierra, que no erais necesaria</a:t>
            </a:r>
            <a:br>
              <a:rPr lang="es-MX" dirty="0"/>
            </a:br>
            <a:r>
              <a:rPr lang="es-MX" dirty="0"/>
              <a:t>para seguir con vida, y la acrecíais</a:t>
            </a:r>
            <a:br>
              <a:rPr lang="es-MX" dirty="0"/>
            </a:br>
            <a:r>
              <a:rPr lang="es-MX" dirty="0"/>
              <a:t>a cambio de la del sacerdote, porque</a:t>
            </a:r>
            <a:br>
              <a:rPr lang="es-MX" dirty="0"/>
            </a:br>
            <a:r>
              <a:rPr lang="es-MX" dirty="0"/>
              <a:t>aquél, salvaría más almas que vos;</a:t>
            </a:r>
            <a:br>
              <a:rPr lang="es-MX" dirty="0"/>
            </a:br>
            <a:r>
              <a:rPr lang="es-MX" dirty="0"/>
              <a:t>oh, Santa Mariana de Jesús, Azucena</a:t>
            </a:r>
            <a:br>
              <a:rPr lang="es-MX" dirty="0"/>
            </a:br>
            <a:r>
              <a:rPr lang="es-MX" dirty="0"/>
              <a:t>de Quito, alma fecunda del Dios vivo.</a:t>
            </a:r>
          </a:p>
          <a:p>
            <a:pPr marL="0" indent="0">
              <a:buNone/>
            </a:pPr>
            <a:r>
              <a:rPr lang="es-MX" dirty="0"/>
              <a:t>Amén</a:t>
            </a:r>
          </a:p>
        </p:txBody>
      </p:sp>
    </p:spTree>
    <p:extLst>
      <p:ext uri="{BB962C8B-B14F-4D97-AF65-F5344CB8AC3E}">
        <p14:creationId xmlns:p14="http://schemas.microsoft.com/office/powerpoint/2010/main" val="477894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55635" y="621639"/>
            <a:ext cx="5755852" cy="1049235"/>
          </a:xfrm>
        </p:spPr>
        <p:txBody>
          <a:bodyPr>
            <a:noAutofit/>
          </a:bodyPr>
          <a:lstStyle/>
          <a:p>
            <a:pPr algn="ctr"/>
            <a:r>
              <a:rPr lang="es-MX" sz="4000" b="1" dirty="0" smtClean="0"/>
              <a:t>SANTA MARIANITA DE JESÚS</a:t>
            </a:r>
            <a:endParaRPr lang="en-US" sz="4000" b="1" dirty="0"/>
          </a:p>
        </p:txBody>
      </p:sp>
      <p:pic>
        <p:nvPicPr>
          <p:cNvPr id="4" name="Imagen 3"/>
          <p:cNvPicPr>
            <a:picLocks noChangeAspect="1"/>
          </p:cNvPicPr>
          <p:nvPr/>
        </p:nvPicPr>
        <p:blipFill>
          <a:blip r:embed="rId2"/>
          <a:stretch>
            <a:fillRect/>
          </a:stretch>
        </p:blipFill>
        <p:spPr>
          <a:xfrm>
            <a:off x="7207430" y="190565"/>
            <a:ext cx="3909061" cy="5691910"/>
          </a:xfrm>
          <a:prstGeom prst="rect">
            <a:avLst/>
          </a:prstGeom>
        </p:spPr>
      </p:pic>
      <p:sp>
        <p:nvSpPr>
          <p:cNvPr id="5" name="Título 1"/>
          <p:cNvSpPr txBox="1">
            <a:spLocks/>
          </p:cNvSpPr>
          <p:nvPr/>
        </p:nvSpPr>
        <p:spPr>
          <a:xfrm>
            <a:off x="1451579" y="1987285"/>
            <a:ext cx="4975347" cy="1049235"/>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pPr algn="ctr"/>
            <a:r>
              <a:rPr lang="es-MX" sz="3600" dirty="0" smtClean="0"/>
              <a:t>“LA AZUCENA DE QUITO”</a:t>
            </a:r>
          </a:p>
          <a:p>
            <a:pPr algn="ctr"/>
            <a:endParaRPr lang="es-MX" sz="3600" dirty="0" smtClean="0"/>
          </a:p>
          <a:p>
            <a:pPr algn="ctr"/>
            <a:r>
              <a:rPr lang="es-MX" sz="3600" dirty="0" smtClean="0"/>
              <a:t>PRIMERA SANTA ECUATORIANA.</a:t>
            </a:r>
            <a:endParaRPr lang="en-US" sz="3600" dirty="0"/>
          </a:p>
        </p:txBody>
      </p:sp>
    </p:spTree>
    <p:extLst>
      <p:ext uri="{BB962C8B-B14F-4D97-AF65-F5344CB8AC3E}">
        <p14:creationId xmlns:p14="http://schemas.microsoft.com/office/powerpoint/2010/main" val="1313157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51578" y="713079"/>
            <a:ext cx="9603275" cy="1049235"/>
          </a:xfrm>
        </p:spPr>
        <p:txBody>
          <a:bodyPr/>
          <a:lstStyle/>
          <a:p>
            <a:r>
              <a:rPr lang="es-MX" dirty="0" smtClean="0"/>
              <a:t>Biografía.</a:t>
            </a:r>
            <a:endParaRPr lang="en-US" dirty="0"/>
          </a:p>
        </p:txBody>
      </p:sp>
      <p:sp>
        <p:nvSpPr>
          <p:cNvPr id="3" name="Marcador de contenido 2"/>
          <p:cNvSpPr>
            <a:spLocks noGrp="1"/>
          </p:cNvSpPr>
          <p:nvPr>
            <p:ph idx="1"/>
          </p:nvPr>
        </p:nvSpPr>
        <p:spPr>
          <a:xfrm>
            <a:off x="1451579" y="2015732"/>
            <a:ext cx="9603275" cy="3797239"/>
          </a:xfrm>
        </p:spPr>
        <p:txBody>
          <a:bodyPr>
            <a:normAutofit/>
          </a:bodyPr>
          <a:lstStyle/>
          <a:p>
            <a:r>
              <a:rPr lang="es-MX" sz="2400" b="1" dirty="0" smtClean="0"/>
              <a:t>Nació en Quito </a:t>
            </a:r>
            <a:r>
              <a:rPr lang="es-MX" sz="2400" b="1" dirty="0"/>
              <a:t>el </a:t>
            </a:r>
            <a:r>
              <a:rPr lang="es-MX" sz="2400" b="1" dirty="0" smtClean="0"/>
              <a:t>31 </a:t>
            </a:r>
            <a:r>
              <a:rPr lang="es-MX" sz="2400" b="1" dirty="0"/>
              <a:t>de octubre de </a:t>
            </a:r>
            <a:r>
              <a:rPr lang="es-MX" sz="2400" b="1" dirty="0" smtClean="0"/>
              <a:t>1618.</a:t>
            </a:r>
          </a:p>
          <a:p>
            <a:r>
              <a:rPr lang="es-MX" sz="2400" b="1" dirty="0" smtClean="0"/>
              <a:t>Quedó huérfana a los 7 años.</a:t>
            </a:r>
          </a:p>
          <a:p>
            <a:r>
              <a:rPr lang="es-MX" sz="2400" b="1" dirty="0" smtClean="0"/>
              <a:t>Fue tutelada por su hermana Jerónima y su esposo.</a:t>
            </a:r>
          </a:p>
          <a:p>
            <a:r>
              <a:rPr lang="es-MX" sz="2400" b="1" dirty="0" smtClean="0"/>
              <a:t>A </a:t>
            </a:r>
            <a:r>
              <a:rPr lang="es-MX" sz="2400" b="1" dirty="0"/>
              <a:t>los siete años invitaba a sus sobrinas, que eran casi de su misma edad, a rezar el rosario y a hacer el Vía Crucis</a:t>
            </a:r>
            <a:r>
              <a:rPr lang="es-MX" sz="2400" b="1" dirty="0" smtClean="0"/>
              <a:t>.</a:t>
            </a:r>
          </a:p>
          <a:p>
            <a:r>
              <a:rPr lang="es-MX" sz="2400" b="1" dirty="0"/>
              <a:t>Aprendió el catecismo a los ocho años hizo la Primera Comunión. </a:t>
            </a:r>
            <a:endParaRPr lang="es-MX" sz="2400" b="1" dirty="0" smtClean="0"/>
          </a:p>
          <a:p>
            <a:endParaRPr lang="es-MX" sz="2400" b="1" dirty="0"/>
          </a:p>
        </p:txBody>
      </p:sp>
    </p:spTree>
    <p:extLst>
      <p:ext uri="{BB962C8B-B14F-4D97-AF65-F5344CB8AC3E}">
        <p14:creationId xmlns:p14="http://schemas.microsoft.com/office/powerpoint/2010/main" val="1626753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51578" y="713079"/>
            <a:ext cx="9603275" cy="1049235"/>
          </a:xfrm>
        </p:spPr>
        <p:txBody>
          <a:bodyPr/>
          <a:lstStyle/>
          <a:p>
            <a:r>
              <a:rPr lang="es-MX" dirty="0" smtClean="0"/>
              <a:t>Biografía.</a:t>
            </a:r>
            <a:endParaRPr lang="en-US" dirty="0"/>
          </a:p>
        </p:txBody>
      </p:sp>
      <p:sp>
        <p:nvSpPr>
          <p:cNvPr id="3" name="Marcador de contenido 2"/>
          <p:cNvSpPr>
            <a:spLocks noGrp="1"/>
          </p:cNvSpPr>
          <p:nvPr>
            <p:ph idx="1"/>
          </p:nvPr>
        </p:nvSpPr>
        <p:spPr>
          <a:xfrm>
            <a:off x="1451579" y="2015732"/>
            <a:ext cx="9603275" cy="3797239"/>
          </a:xfrm>
        </p:spPr>
        <p:txBody>
          <a:bodyPr>
            <a:normAutofit lnSpcReduction="10000"/>
          </a:bodyPr>
          <a:lstStyle/>
          <a:p>
            <a:r>
              <a:rPr lang="es-MX" sz="2400" b="1" dirty="0" smtClean="0"/>
              <a:t>De niña se propuso con un grupo de amigas ir a evangelizar paganos y ser anacoretas dedicadas al ayuno y la oración.</a:t>
            </a:r>
          </a:p>
          <a:p>
            <a:r>
              <a:rPr lang="es-MX" sz="2400" b="1" dirty="0" smtClean="0"/>
              <a:t>Varias veces intento ingresar a comunidades religiosas, pero algo siempre lo </a:t>
            </a:r>
            <a:r>
              <a:rPr lang="es-MX" sz="2400" b="1" dirty="0" err="1" smtClean="0"/>
              <a:t>impedia</a:t>
            </a:r>
            <a:r>
              <a:rPr lang="es-MX" sz="2400" b="1" dirty="0" smtClean="0"/>
              <a:t>.</a:t>
            </a:r>
          </a:p>
          <a:p>
            <a:r>
              <a:rPr lang="es-MX" sz="2400" b="1" dirty="0" smtClean="0"/>
              <a:t>En su casa pidió una cuarto de oración en el que vivió haciendo ayuno y oración.</a:t>
            </a:r>
          </a:p>
          <a:p>
            <a:r>
              <a:rPr lang="es-MX" sz="2400" b="1" dirty="0" smtClean="0"/>
              <a:t>Era muy buena cantando y tocando la guitarra, le gustaba acompañar en las misas.</a:t>
            </a:r>
            <a:endParaRPr lang="es-MX" sz="2400" b="1" dirty="0"/>
          </a:p>
        </p:txBody>
      </p:sp>
    </p:spTree>
    <p:extLst>
      <p:ext uri="{BB962C8B-B14F-4D97-AF65-F5344CB8AC3E}">
        <p14:creationId xmlns:p14="http://schemas.microsoft.com/office/powerpoint/2010/main" val="822484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51578" y="713079"/>
            <a:ext cx="9603275" cy="1049235"/>
          </a:xfrm>
        </p:spPr>
        <p:txBody>
          <a:bodyPr/>
          <a:lstStyle/>
          <a:p>
            <a:r>
              <a:rPr lang="es-MX" dirty="0" smtClean="0"/>
              <a:t>Biografía.</a:t>
            </a:r>
            <a:endParaRPr lang="en-US" dirty="0"/>
          </a:p>
        </p:txBody>
      </p:sp>
      <p:sp>
        <p:nvSpPr>
          <p:cNvPr id="3" name="Marcador de contenido 2"/>
          <p:cNvSpPr>
            <a:spLocks noGrp="1"/>
          </p:cNvSpPr>
          <p:nvPr>
            <p:ph idx="1"/>
          </p:nvPr>
        </p:nvSpPr>
        <p:spPr>
          <a:xfrm>
            <a:off x="1451579" y="2015732"/>
            <a:ext cx="9603275" cy="3797239"/>
          </a:xfrm>
        </p:spPr>
        <p:txBody>
          <a:bodyPr>
            <a:normAutofit fontScale="92500" lnSpcReduction="10000"/>
          </a:bodyPr>
          <a:lstStyle/>
          <a:p>
            <a:r>
              <a:rPr lang="es-MX" sz="2400" b="1" dirty="0" smtClean="0"/>
              <a:t>Su </a:t>
            </a:r>
            <a:r>
              <a:rPr lang="es-MX" sz="2400" b="1" dirty="0"/>
              <a:t>día lo repartía entre la oración, la meditación, la lectura de libros religiosos, la música, el canto y los trabajos </a:t>
            </a:r>
            <a:r>
              <a:rPr lang="es-MX" sz="2400" b="1" dirty="0" smtClean="0"/>
              <a:t>manuales.</a:t>
            </a:r>
          </a:p>
          <a:p>
            <a:r>
              <a:rPr lang="es-MX" sz="2400" b="1" dirty="0" smtClean="0"/>
              <a:t>Practicaba las enseñanzas de San Ignacio de Loyola, tres veces al día analizaba su obra diaria.</a:t>
            </a:r>
          </a:p>
          <a:p>
            <a:r>
              <a:rPr lang="es-MX" sz="2400" b="1" dirty="0"/>
              <a:t>Para recordar frecuentemente que iba a morir y que tendría que rendir cuentas a Dios, se consiguió un ataúd y </a:t>
            </a:r>
            <a:r>
              <a:rPr lang="es-MX" sz="2400" b="1" dirty="0" smtClean="0"/>
              <a:t>una calavera en </a:t>
            </a:r>
            <a:r>
              <a:rPr lang="es-MX" sz="2400" b="1" dirty="0"/>
              <a:t>el dormía varias noches cada </a:t>
            </a:r>
            <a:r>
              <a:rPr lang="es-MX" sz="2400" b="1" dirty="0" smtClean="0"/>
              <a:t>semana.</a:t>
            </a:r>
          </a:p>
          <a:p>
            <a:r>
              <a:rPr lang="es-MX" sz="2400" b="1" dirty="0" smtClean="0"/>
              <a:t>Comía muy poco, se guardaba los alimentos y los repartía a los niños pobres que iban a su ventana.</a:t>
            </a:r>
          </a:p>
          <a:p>
            <a:pPr marL="0" indent="0">
              <a:buNone/>
            </a:pPr>
            <a:endParaRPr lang="es-MX" sz="2400" b="1" dirty="0"/>
          </a:p>
        </p:txBody>
      </p:sp>
    </p:spTree>
    <p:extLst>
      <p:ext uri="{BB962C8B-B14F-4D97-AF65-F5344CB8AC3E}">
        <p14:creationId xmlns:p14="http://schemas.microsoft.com/office/powerpoint/2010/main" val="4005809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51578" y="713079"/>
            <a:ext cx="9603275" cy="1049235"/>
          </a:xfrm>
        </p:spPr>
        <p:txBody>
          <a:bodyPr/>
          <a:lstStyle/>
          <a:p>
            <a:r>
              <a:rPr lang="es-MX" dirty="0" smtClean="0"/>
              <a:t>Biografía.</a:t>
            </a:r>
            <a:endParaRPr lang="en-US" dirty="0"/>
          </a:p>
        </p:txBody>
      </p:sp>
      <p:sp>
        <p:nvSpPr>
          <p:cNvPr id="3" name="Marcador de contenido 2"/>
          <p:cNvSpPr>
            <a:spLocks noGrp="1"/>
          </p:cNvSpPr>
          <p:nvPr>
            <p:ph idx="1"/>
          </p:nvPr>
        </p:nvSpPr>
        <p:spPr>
          <a:xfrm>
            <a:off x="1451579" y="2015732"/>
            <a:ext cx="9603275" cy="3797239"/>
          </a:xfrm>
        </p:spPr>
        <p:txBody>
          <a:bodyPr>
            <a:normAutofit fontScale="92500" lnSpcReduction="20000"/>
          </a:bodyPr>
          <a:lstStyle/>
          <a:p>
            <a:r>
              <a:rPr lang="es-MX" sz="2400" b="1" dirty="0"/>
              <a:t>Uno de los sacrificios que más la hacían sufrir era no tomar ninguna bebida en los días de mucho </a:t>
            </a:r>
            <a:r>
              <a:rPr lang="es-MX" sz="2400" b="1" dirty="0" smtClean="0"/>
              <a:t>calor.</a:t>
            </a:r>
          </a:p>
          <a:p>
            <a:r>
              <a:rPr lang="es-MX" sz="2400" b="1" dirty="0" smtClean="0"/>
              <a:t>Se </a:t>
            </a:r>
            <a:r>
              <a:rPr lang="es-MX" sz="2400" b="1" dirty="0"/>
              <a:t>propuso no salir de su casa sino al templo y cuando alguna persona tuviera alguna urgente necesidad de su </a:t>
            </a:r>
            <a:r>
              <a:rPr lang="es-MX" sz="2400" b="1" dirty="0" smtClean="0"/>
              <a:t>ayuda.</a:t>
            </a:r>
          </a:p>
          <a:p>
            <a:r>
              <a:rPr lang="es-MX" sz="2400" b="1" dirty="0"/>
              <a:t>Cada día rezaba 12 Salmos de la S. Biblia. </a:t>
            </a:r>
            <a:endParaRPr lang="es-MX" sz="2400" b="1" dirty="0" smtClean="0"/>
          </a:p>
          <a:p>
            <a:r>
              <a:rPr lang="es-MX" sz="2400" b="1" dirty="0" smtClean="0"/>
              <a:t>Ayunaba </a:t>
            </a:r>
            <a:r>
              <a:rPr lang="es-MX" sz="2400" b="1" dirty="0"/>
              <a:t>frecuentemente</a:t>
            </a:r>
            <a:r>
              <a:rPr lang="es-MX" sz="2400" b="1" dirty="0" smtClean="0"/>
              <a:t>.</a:t>
            </a:r>
          </a:p>
          <a:p>
            <a:r>
              <a:rPr lang="es-MX" sz="2400" b="1" dirty="0" smtClean="0"/>
              <a:t>Tenía el don de predecir algunos hechos del futuro, predijo el día de su muerte.</a:t>
            </a:r>
          </a:p>
          <a:p>
            <a:r>
              <a:rPr lang="es-MX" sz="2400" b="1" dirty="0"/>
              <a:t>Tenía un don especial para poner paz entre los que se </a:t>
            </a:r>
            <a:r>
              <a:rPr lang="es-MX" sz="2400" b="1" dirty="0" smtClean="0"/>
              <a:t>peleaban.</a:t>
            </a:r>
            <a:endParaRPr lang="es-MX" sz="2400" b="1" dirty="0"/>
          </a:p>
        </p:txBody>
      </p:sp>
    </p:spTree>
    <p:extLst>
      <p:ext uri="{BB962C8B-B14F-4D97-AF65-F5344CB8AC3E}">
        <p14:creationId xmlns:p14="http://schemas.microsoft.com/office/powerpoint/2010/main" val="4095494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51578" y="713079"/>
            <a:ext cx="9603275" cy="1049235"/>
          </a:xfrm>
        </p:spPr>
        <p:txBody>
          <a:bodyPr/>
          <a:lstStyle/>
          <a:p>
            <a:r>
              <a:rPr lang="es-MX" dirty="0" smtClean="0"/>
              <a:t>Biografía.</a:t>
            </a:r>
            <a:endParaRPr lang="en-US" dirty="0"/>
          </a:p>
        </p:txBody>
      </p:sp>
      <p:sp>
        <p:nvSpPr>
          <p:cNvPr id="3" name="Marcador de contenido 2"/>
          <p:cNvSpPr>
            <a:spLocks noGrp="1"/>
          </p:cNvSpPr>
          <p:nvPr>
            <p:ph idx="1"/>
          </p:nvPr>
        </p:nvSpPr>
        <p:spPr>
          <a:xfrm>
            <a:off x="1451579" y="2015732"/>
            <a:ext cx="9603275" cy="3797239"/>
          </a:xfrm>
        </p:spPr>
        <p:txBody>
          <a:bodyPr>
            <a:normAutofit/>
          </a:bodyPr>
          <a:lstStyle/>
          <a:p>
            <a:r>
              <a:rPr lang="es-MX" sz="2400" b="1" dirty="0" smtClean="0"/>
              <a:t>“Mire </a:t>
            </a:r>
            <a:r>
              <a:rPr lang="es-MX" sz="2400" b="1" dirty="0"/>
              <a:t>Padre, que Dios lo envió a recoger almas para el cielo, y no a recoger aplausos de este </a:t>
            </a:r>
            <a:r>
              <a:rPr lang="es-MX" sz="2400" b="1" dirty="0" smtClean="0"/>
              <a:t>suelo”.</a:t>
            </a:r>
          </a:p>
          <a:p>
            <a:r>
              <a:rPr lang="es-MX" sz="2400" b="1" dirty="0"/>
              <a:t>En una enfermedad le sacaron </a:t>
            </a:r>
            <a:r>
              <a:rPr lang="es-MX" sz="2400" b="1" dirty="0" smtClean="0"/>
              <a:t>sangre, y en el lugar que colocaron su sangre creció una bellísima azucena.</a:t>
            </a:r>
          </a:p>
          <a:p>
            <a:r>
              <a:rPr lang="es-MX" sz="2400" b="1" dirty="0" smtClean="0"/>
              <a:t>Comulgaba todos los días.</a:t>
            </a:r>
          </a:p>
          <a:p>
            <a:pPr marL="0" indent="0">
              <a:buNone/>
            </a:pPr>
            <a:endParaRPr lang="es-MX" sz="2400" b="1" dirty="0"/>
          </a:p>
        </p:txBody>
      </p:sp>
    </p:spTree>
    <p:extLst>
      <p:ext uri="{BB962C8B-B14F-4D97-AF65-F5344CB8AC3E}">
        <p14:creationId xmlns:p14="http://schemas.microsoft.com/office/powerpoint/2010/main" val="1581428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51578" y="713079"/>
            <a:ext cx="9603275" cy="1049235"/>
          </a:xfrm>
        </p:spPr>
        <p:txBody>
          <a:bodyPr/>
          <a:lstStyle/>
          <a:p>
            <a:r>
              <a:rPr lang="es-MX" dirty="0" smtClean="0"/>
              <a:t>Obras y milagros.</a:t>
            </a:r>
            <a:br>
              <a:rPr lang="es-MX" dirty="0" smtClean="0"/>
            </a:br>
            <a:r>
              <a:rPr lang="es-MX" sz="1600" dirty="0" smtClean="0"/>
              <a:t>Mientras estaba viva.</a:t>
            </a:r>
            <a:endParaRPr lang="en-US" sz="5400" dirty="0"/>
          </a:p>
        </p:txBody>
      </p:sp>
      <p:sp>
        <p:nvSpPr>
          <p:cNvPr id="3" name="Marcador de contenido 2"/>
          <p:cNvSpPr>
            <a:spLocks noGrp="1"/>
          </p:cNvSpPr>
          <p:nvPr>
            <p:ph idx="1"/>
          </p:nvPr>
        </p:nvSpPr>
        <p:spPr>
          <a:xfrm>
            <a:off x="1451579" y="2015732"/>
            <a:ext cx="9603275" cy="3797239"/>
          </a:xfrm>
        </p:spPr>
        <p:txBody>
          <a:bodyPr>
            <a:normAutofit fontScale="92500" lnSpcReduction="10000"/>
          </a:bodyPr>
          <a:lstStyle/>
          <a:p>
            <a:r>
              <a:rPr lang="es-MX" sz="2400" b="1" dirty="0" smtClean="0"/>
              <a:t>Tenía muchos criados indígenas a </a:t>
            </a:r>
            <a:r>
              <a:rPr lang="es-MX" sz="2400" b="1" dirty="0"/>
              <a:t>los que enseñaba a leer y escribir y la doctrina </a:t>
            </a:r>
            <a:r>
              <a:rPr lang="es-MX" sz="2400" b="1" dirty="0" smtClean="0"/>
              <a:t>cristiana.</a:t>
            </a:r>
          </a:p>
          <a:p>
            <a:r>
              <a:rPr lang="es-MX" sz="2400" b="1" dirty="0" smtClean="0"/>
              <a:t>Le </a:t>
            </a:r>
            <a:r>
              <a:rPr lang="es-MX" sz="2400" b="1" dirty="0"/>
              <a:t>justaba jugar con los niños indígenas curar a los enfermos a los que también les enseñaba  la lectura y  les </a:t>
            </a:r>
            <a:r>
              <a:rPr lang="es-MX" sz="2400" b="1" dirty="0" smtClean="0"/>
              <a:t>adoctrinaba.</a:t>
            </a:r>
          </a:p>
          <a:p>
            <a:r>
              <a:rPr lang="es-MX" sz="2400" b="1" dirty="0" smtClean="0"/>
              <a:t>Cuando era niña se cayó de una mula en el río, cuando le </a:t>
            </a:r>
            <a:r>
              <a:rPr lang="es-MX" sz="2400" b="1" dirty="0" err="1" smtClean="0"/>
              <a:t>sacarón</a:t>
            </a:r>
            <a:r>
              <a:rPr lang="es-MX" sz="2400" b="1" dirty="0" smtClean="0"/>
              <a:t> del río, estaba completamente seca y el capataz totalmente mojado.</a:t>
            </a:r>
          </a:p>
          <a:p>
            <a:r>
              <a:rPr lang="es-MX" sz="2400" b="1" dirty="0" smtClean="0"/>
              <a:t>Un día que estaba haciendo cruces para viernes santo con sus amigas, les pidió a que salgan corriendo de un gallinero, la pared en las que estaban arrimadas se cayó, dijo que su </a:t>
            </a:r>
            <a:r>
              <a:rPr lang="es-MX" sz="2400" b="1" dirty="0" err="1" smtClean="0"/>
              <a:t>angel</a:t>
            </a:r>
            <a:r>
              <a:rPr lang="es-MX" sz="2400" b="1" dirty="0" smtClean="0"/>
              <a:t> de la guarda le avisó. </a:t>
            </a:r>
            <a:endParaRPr lang="es-MX" sz="2400" b="1" dirty="0"/>
          </a:p>
        </p:txBody>
      </p:sp>
    </p:spTree>
    <p:extLst>
      <p:ext uri="{BB962C8B-B14F-4D97-AF65-F5344CB8AC3E}">
        <p14:creationId xmlns:p14="http://schemas.microsoft.com/office/powerpoint/2010/main" val="383897795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TM10001114[[fn=Galería]]</Template>
  <TotalTime>225</TotalTime>
  <Words>2133</Words>
  <Application>Microsoft Office PowerPoint</Application>
  <PresentationFormat>Panorámica</PresentationFormat>
  <Paragraphs>104</Paragraphs>
  <Slides>25</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25</vt:i4>
      </vt:variant>
    </vt:vector>
  </HeadingPairs>
  <TitlesOfParts>
    <vt:vector size="28" baseType="lpstr">
      <vt:lpstr>Arial</vt:lpstr>
      <vt:lpstr>Gill Sans MT</vt:lpstr>
      <vt:lpstr>Gallery</vt:lpstr>
      <vt:lpstr>VIDA DE LOS SANTOS “SANTA MARIANITA DE JESÚS, LA AZUCENA DE QUITO”</vt:lpstr>
      <vt:lpstr>REUNIÓN VIRTUAL #33 “Emaús conocoto”</vt:lpstr>
      <vt:lpstr>SANTA MARIANITA DE JESÚS</vt:lpstr>
      <vt:lpstr>Biografía.</vt:lpstr>
      <vt:lpstr>Biografía.</vt:lpstr>
      <vt:lpstr>Biografía.</vt:lpstr>
      <vt:lpstr>Biografía.</vt:lpstr>
      <vt:lpstr>Biografía.</vt:lpstr>
      <vt:lpstr>Obras y milagros. Mientras estaba viva.</vt:lpstr>
      <vt:lpstr>Obras y milagros. Mientras estaba viva.</vt:lpstr>
      <vt:lpstr>Obras y milagros. Mientras estaba viva.</vt:lpstr>
      <vt:lpstr>Obras y milagros. Mientras estaba viva.</vt:lpstr>
      <vt:lpstr>Obras y milagros. Mientras estaba viva.</vt:lpstr>
      <vt:lpstr>Obras y milagros. Mientras estaba viva.</vt:lpstr>
      <vt:lpstr>Obras y milagros. Mientras estaba viva.</vt:lpstr>
      <vt:lpstr>milagros. DESPUÉS DE MUERTA.</vt:lpstr>
      <vt:lpstr>milagros. DESPUÉS DE MUERTA.</vt:lpstr>
      <vt:lpstr>milagros. DESPUÉS DE MUERTA.</vt:lpstr>
      <vt:lpstr>BEATIFICACIÓN  Y SANTIFICACIÓN.</vt:lpstr>
      <vt:lpstr>legado</vt:lpstr>
      <vt:lpstr>legado</vt:lpstr>
      <vt:lpstr>legado</vt:lpstr>
      <vt:lpstr>legado</vt:lpstr>
      <vt:lpstr>Que enseñanza nos deja marianita de Jesús???</vt:lpstr>
      <vt:lpstr>ORACIÓN DE SANTA MARIANITA DE JESÚS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MANDAMIENTO 1 “AMAR A DIOS SOBRE TODAS LAS COSAS”</dc:title>
  <dc:creator>BAYRON MOYA</dc:creator>
  <cp:lastModifiedBy>BAYRON MOYA</cp:lastModifiedBy>
  <cp:revision>25</cp:revision>
  <dcterms:created xsi:type="dcterms:W3CDTF">2020-08-04T14:18:02Z</dcterms:created>
  <dcterms:modified xsi:type="dcterms:W3CDTF">2020-11-10T02:06:14Z</dcterms:modified>
</cp:coreProperties>
</file>