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9" r:id="rId2"/>
    <p:sldId id="256" r:id="rId3"/>
    <p:sldId id="257" r:id="rId4"/>
    <p:sldId id="290" r:id="rId5"/>
    <p:sldId id="281" r:id="rId6"/>
    <p:sldId id="283" r:id="rId7"/>
    <p:sldId id="288" r:id="rId8"/>
    <p:sldId id="282" r:id="rId9"/>
    <p:sldId id="280" r:id="rId10"/>
    <p:sldId id="284" r:id="rId11"/>
    <p:sldId id="285" r:id="rId12"/>
    <p:sldId id="286" r:id="rId13"/>
    <p:sldId id="287" r:id="rId14"/>
    <p:sldId id="289" r:id="rId15"/>
  </p:sldIdLst>
  <p:sldSz cx="9144000" cy="6858000" type="letter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FFF00"/>
    <a:srgbClr val="1984CC"/>
    <a:srgbClr val="03136A"/>
    <a:srgbClr val="35759D"/>
    <a:srgbClr val="35B19D"/>
    <a:srgbClr val="000000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94343" autoAdjust="0"/>
  </p:normalViewPr>
  <p:slideViewPr>
    <p:cSldViewPr>
      <p:cViewPr varScale="1">
        <p:scale>
          <a:sx n="65" d="100"/>
          <a:sy n="65" d="100"/>
        </p:scale>
        <p:origin x="13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891AC2-2183-4E5F-A1B4-FD6CC6EC11F3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B3ABE-FFBF-4494-B50C-DD7859728EF4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B3ABE-FFBF-4494-B50C-DD7859728EF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8275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B3ABE-FFBF-4494-B50C-DD7859728EF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40778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B3ABE-FFBF-4494-B50C-DD7859728EF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92667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B3ABE-FFBF-4494-B50C-DD7859728EF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98988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B3ABE-FFBF-4494-B50C-DD7859728EF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9491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1AD361-ADC4-40CA-BD03-42F44B810DE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88FCB0-2BA3-4C1D-B4C5-A1B89ED0709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88FCB0-2BA3-4C1D-B4C5-A1B89ED0709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8927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7B3ABE-FFBF-4494-B50C-DD7859728EF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42978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B3ABE-FFBF-4494-B50C-DD7859728EF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182814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B3ABE-FFBF-4494-B50C-DD7859728EF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234823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7B3ABE-FFBF-4494-B50C-DD7859728EF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90491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B3ABE-FFBF-4494-B50C-DD7859728EF4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4994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62525" y="1924050"/>
            <a:ext cx="37338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s-ES" altLang="en-US" noProof="0" smtClean="0"/>
              <a:t>Haga clic para modificar el estilo de título del patrón</a:t>
            </a:r>
            <a:endParaRPr lang="en-US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62525" y="2838450"/>
            <a:ext cx="37338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s-ES" altLang="en-US" noProof="0" smtClean="0"/>
              <a:t>Haga clic para editar el estilo de subtítulo del patrón</a:t>
            </a:r>
            <a:endParaRPr lang="en-US" alt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9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6875" y="152402"/>
            <a:ext cx="2197100" cy="5089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1" y="152402"/>
            <a:ext cx="6442075" cy="50895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1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6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5248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66800" y="1371602"/>
            <a:ext cx="3581400" cy="38703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800600" y="1371602"/>
            <a:ext cx="3581400" cy="38703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5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26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49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0760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7484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1" y="152402"/>
            <a:ext cx="879157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371602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Editar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vd1BLTh6T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Vcjm6frPObU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88640"/>
            <a:ext cx="6934200" cy="6858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s-EC" altLang="en-US" sz="4000" b="1" i="1" dirty="0" smtClean="0">
                <a:solidFill>
                  <a:srgbClr val="FFFF00"/>
                </a:solidFill>
              </a:rPr>
              <a:t>Grupo 2</a:t>
            </a:r>
            <a:endParaRPr lang="es-EC" altLang="en-US" sz="4000" b="1" i="1" dirty="0">
              <a:solidFill>
                <a:srgbClr val="FFFF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328841"/>
            <a:ext cx="6934200" cy="26845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sz="2800" dirty="0" smtClean="0">
                <a:solidFill>
                  <a:srgbClr val="080808"/>
                </a:solidFill>
                <a:latin typeface="Verdana" panose="020B0604030504040204" pitchFamily="34" charset="0"/>
                <a:ea typeface="굴림" charset="-127"/>
              </a:rPr>
              <a:t>Juan Carlos Gallo</a:t>
            </a:r>
          </a:p>
          <a:p>
            <a:pPr>
              <a:lnSpc>
                <a:spcPct val="150000"/>
              </a:lnSpc>
            </a:pPr>
            <a:r>
              <a:rPr lang="es-ES" altLang="en-US" sz="2800" dirty="0" smtClean="0">
                <a:solidFill>
                  <a:srgbClr val="080808"/>
                </a:solidFill>
                <a:latin typeface="Verdana" panose="020B0604030504040204" pitchFamily="34" charset="0"/>
                <a:ea typeface="굴림" charset="-127"/>
              </a:rPr>
              <a:t>Diego Xavier Acuña</a:t>
            </a:r>
          </a:p>
          <a:p>
            <a:pPr>
              <a:lnSpc>
                <a:spcPct val="150000"/>
              </a:lnSpc>
            </a:pPr>
            <a:r>
              <a:rPr lang="es-ES" altLang="en-US" sz="2800" dirty="0" smtClean="0">
                <a:solidFill>
                  <a:srgbClr val="080808"/>
                </a:solidFill>
                <a:latin typeface="Verdana" panose="020B0604030504040204" pitchFamily="34" charset="0"/>
                <a:ea typeface="굴림" charset="-127"/>
              </a:rPr>
              <a:t>Segundo Malataxi</a:t>
            </a:r>
          </a:p>
          <a:p>
            <a:pPr>
              <a:lnSpc>
                <a:spcPct val="150000"/>
              </a:lnSpc>
            </a:pPr>
            <a:r>
              <a:rPr lang="es-ES" altLang="en-US" sz="2800" dirty="0" smtClean="0">
                <a:solidFill>
                  <a:srgbClr val="080808"/>
                </a:solidFill>
                <a:latin typeface="Verdana" panose="020B0604030504040204" pitchFamily="34" charset="0"/>
                <a:ea typeface="굴림" charset="-127"/>
              </a:rPr>
              <a:t>Christian Columba</a:t>
            </a:r>
          </a:p>
          <a:p>
            <a:pPr>
              <a:lnSpc>
                <a:spcPct val="150000"/>
              </a:lnSpc>
            </a:pPr>
            <a:r>
              <a:rPr lang="es-ES" altLang="en-US" sz="2800" dirty="0" smtClean="0">
                <a:solidFill>
                  <a:srgbClr val="080808"/>
                </a:solidFill>
                <a:latin typeface="Verdana" panose="020B0604030504040204" pitchFamily="34" charset="0"/>
                <a:ea typeface="굴림" charset="-127"/>
              </a:rPr>
              <a:t>Gonzalo Puma</a:t>
            </a:r>
          </a:p>
          <a:p>
            <a:pPr>
              <a:lnSpc>
                <a:spcPct val="150000"/>
              </a:lnSpc>
            </a:pPr>
            <a:r>
              <a:rPr lang="es-ES" altLang="en-US" sz="2800" dirty="0" smtClean="0">
                <a:solidFill>
                  <a:srgbClr val="080808"/>
                </a:solidFill>
                <a:latin typeface="Verdana" panose="020B0604030504040204" pitchFamily="34" charset="0"/>
                <a:ea typeface="굴림" charset="-127"/>
              </a:rPr>
              <a:t>Julio Alarcón</a:t>
            </a:r>
          </a:p>
          <a:p>
            <a:pPr>
              <a:lnSpc>
                <a:spcPct val="80000"/>
              </a:lnSpc>
            </a:pPr>
            <a:endParaRPr lang="en-US" altLang="en-US" sz="1800" dirty="0">
              <a:solidFill>
                <a:srgbClr val="080808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1800" dirty="0">
              <a:solidFill>
                <a:srgbClr val="0808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es-ES" dirty="0" smtClean="0">
                <a:solidFill>
                  <a:srgbClr val="FFFF00"/>
                </a:solidFill>
              </a:rPr>
              <a:t>Reflexión Final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76200" y="980728"/>
            <a:ext cx="8943976" cy="5040560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s-ES" sz="3200" dirty="0"/>
              <a:t>El séptimo mandamiento es parte de los preceptos necesarios para conseguir la vida eterna. </a:t>
            </a:r>
            <a:endParaRPr lang="es-ES" sz="3200" dirty="0" smtClean="0"/>
          </a:p>
          <a:p>
            <a:pPr marL="0" indent="0" algn="r">
              <a:buNone/>
            </a:pPr>
            <a:endParaRPr lang="es-ES" dirty="0"/>
          </a:p>
          <a:p>
            <a:pPr marL="0" indent="0" algn="r">
              <a:buNone/>
            </a:pPr>
            <a:r>
              <a:rPr lang="es-ES" sz="3200" dirty="0" smtClean="0"/>
              <a:t>Leemos </a:t>
            </a:r>
            <a:r>
              <a:rPr lang="es-ES" sz="3200" dirty="0"/>
              <a:t>en el Evangelio de Mateo: "Si quieres entrar en la vida, guarda los mandamientos: No mates, no cometas adulterio, no robes, no des falso testimonio, honra a tu padre y madre, ama a tu prójimo como a ti mismo".</a:t>
            </a:r>
            <a:br>
              <a:rPr lang="es-ES" sz="3200" dirty="0"/>
            </a:br>
            <a:r>
              <a:rPr lang="es-ES" sz="3200" i="1" dirty="0"/>
              <a:t>(Mt 19, 17-19</a:t>
            </a:r>
            <a:r>
              <a:rPr lang="es-ES" i="1" dirty="0"/>
              <a:t>)</a:t>
            </a:r>
            <a:r>
              <a:rPr lang="es-ES" dirty="0"/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1781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es-ES" dirty="0" smtClean="0">
                <a:solidFill>
                  <a:srgbClr val="FFFF00"/>
                </a:solidFill>
              </a:rPr>
              <a:t>Reflexión Final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352425" y="1268760"/>
            <a:ext cx="8791575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Robar es apoderarse de la propiedad ajena, saltándose a la torera la razón y es una ofensa a la justicia, además de a la caridad. El séptimo mandamiento prohibe coger o tener injustamente bienes que, de cualquier modo, puedan perjudicarle.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282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2401" y="92902"/>
            <a:ext cx="8791575" cy="715963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es-ES" dirty="0" smtClean="0">
                <a:solidFill>
                  <a:srgbClr val="FFFF00"/>
                </a:solidFill>
              </a:rPr>
              <a:t>Reflexión Final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152401" y="773142"/>
            <a:ext cx="8791575" cy="546416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s-ES" sz="2400" dirty="0"/>
              <a:t>El hurto se puede perpetrar de muchas maneras. El más conocido es la rapiña, pero existen otros modos de cometerlo, como estafar en los contratos, eludir las obligaciones profesionales, sea adrede o por negligencia. Es fácil caer en la tentación cuando se trata de negocios, sobre todo médicos o legales.</a:t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>Cometen hurto los que se apropian de dinero ajeno con palabras lisonjeras o mentiras: y lo hacen gravemente los que acuden al engaño para ello. También los que estafan el salario a los trabajadores. El apóstol Santiago lo denuncia con estas palabras "Ricos: llorad y lamentáos por las miserias que os vendrán".</a:t>
            </a:r>
            <a:br>
              <a:rPr lang="es-ES" sz="2400" dirty="0"/>
            </a:br>
            <a:r>
              <a:rPr lang="es-ES" sz="2400" i="1" dirty="0"/>
              <a:t>(</a:t>
            </a:r>
            <a:r>
              <a:rPr lang="es-ES" sz="2400" i="1" dirty="0" err="1"/>
              <a:t>Gc</a:t>
            </a:r>
            <a:r>
              <a:rPr lang="es-ES" sz="2400" i="1" dirty="0"/>
              <a:t> 5,1).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5612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2923" y="37537"/>
            <a:ext cx="8791575" cy="715963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es-ES" sz="3600" cap="all" dirty="0" smtClean="0">
                <a:solidFill>
                  <a:srgbClr val="FFFF00"/>
                </a:solidFill>
                <a:latin typeface="Tw Cen MT" panose="020B0602020104020603"/>
              </a:rPr>
              <a:t>Reparación </a:t>
            </a:r>
            <a:r>
              <a:rPr lang="es-ES" sz="3600" cap="all" dirty="0">
                <a:solidFill>
                  <a:srgbClr val="FFFF00"/>
                </a:solidFill>
                <a:latin typeface="Tw Cen MT" panose="020B0602020104020603"/>
              </a:rPr>
              <a:t>del pecado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335719" y="715963"/>
            <a:ext cx="8608256" cy="4176464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Si hemos causado algún mal, Dios quiere que lo reparemos para no hacerlo más. </a:t>
            </a:r>
            <a:endParaRPr lang="es-ES" dirty="0" smtClean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 smtClean="0"/>
              <a:t>De </a:t>
            </a:r>
            <a:r>
              <a:rPr lang="es-ES" dirty="0"/>
              <a:t>este modo el Señor nos perdonará. Nuestro arrepentimiento será sincero y bueno nuestro propósito. </a:t>
            </a:r>
            <a:endParaRPr lang="es-ES" dirty="0" smtClean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 smtClean="0"/>
              <a:t>Así </a:t>
            </a:r>
            <a:r>
              <a:rPr lang="es-ES" dirty="0"/>
              <a:t>lo hizo Zaqueo "Si he defraudado a alguien le restituiré el cuádruplo".</a:t>
            </a:r>
            <a:br>
              <a:rPr lang="es-ES" dirty="0"/>
            </a:br>
            <a:r>
              <a:rPr lang="es-ES" i="1" dirty="0"/>
              <a:t>(</a:t>
            </a:r>
            <a:r>
              <a:rPr lang="es-ES" i="1" dirty="0" err="1"/>
              <a:t>Lc</a:t>
            </a:r>
            <a:r>
              <a:rPr lang="es-ES" i="1" dirty="0"/>
              <a:t> 19,8).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219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000" b="1" dirty="0" smtClean="0">
                <a:solidFill>
                  <a:srgbClr val="FFFF00"/>
                </a:solidFill>
              </a:rPr>
              <a:t>ALEBAMOS A NUESTRO SEÑOR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7435" b="20066"/>
          <a:stretch/>
        </p:blipFill>
        <p:spPr>
          <a:xfrm>
            <a:off x="395536" y="1052736"/>
            <a:ext cx="8352928" cy="36004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36128" y="4837507"/>
            <a:ext cx="7612336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80808"/>
                </a:solidFill>
                <a:hlinkClick r:id="rId4"/>
              </a:rPr>
              <a:t>https://</a:t>
            </a:r>
            <a:r>
              <a:rPr lang="en-US" sz="3200" dirty="0" smtClean="0">
                <a:solidFill>
                  <a:srgbClr val="080808"/>
                </a:solidFill>
                <a:hlinkClick r:id="rId4"/>
              </a:rPr>
              <a:t>www.youtube.com/watch?v=Lvd1BLTh6T0</a:t>
            </a:r>
            <a:endParaRPr lang="en-US" sz="3200" dirty="0" smtClean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90988" y="1340768"/>
            <a:ext cx="4644008" cy="704850"/>
          </a:xfrm>
        </p:spPr>
        <p:txBody>
          <a:bodyPr/>
          <a:lstStyle/>
          <a:p>
            <a:r>
              <a:rPr lang="es-EC" altLang="en-US" sz="3200" dirty="0"/>
              <a:t>Séptimo Mandamiento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778207" y="2117626"/>
            <a:ext cx="4248472" cy="1959446"/>
          </a:xfrm>
        </p:spPr>
        <p:txBody>
          <a:bodyPr/>
          <a:lstStyle/>
          <a:p>
            <a:r>
              <a:rPr lang="en-US" altLang="en-US" sz="3600" b="1" dirty="0"/>
              <a:t>“</a:t>
            </a:r>
            <a:r>
              <a:rPr lang="es-ES" sz="3600" b="1" dirty="0"/>
              <a:t>No robarás".</a:t>
            </a:r>
            <a:r>
              <a:rPr lang="es-ES" sz="2000" dirty="0"/>
              <a:t/>
            </a:r>
            <a:br>
              <a:rPr lang="es-ES" sz="2000" dirty="0"/>
            </a:br>
            <a:r>
              <a:rPr lang="es-ES" b="1" i="1" dirty="0" smtClean="0">
                <a:solidFill>
                  <a:srgbClr val="FFFF00"/>
                </a:solidFill>
              </a:rPr>
              <a:t>Éxodo </a:t>
            </a:r>
            <a:r>
              <a:rPr lang="es-ES" b="1" i="1" dirty="0">
                <a:solidFill>
                  <a:srgbClr val="FFFF00"/>
                </a:solidFill>
              </a:rPr>
              <a:t>20:15; </a:t>
            </a:r>
          </a:p>
          <a:p>
            <a:r>
              <a:rPr lang="es-ES" b="1" i="1" dirty="0" smtClean="0">
                <a:solidFill>
                  <a:srgbClr val="FFFF00"/>
                </a:solidFill>
              </a:rPr>
              <a:t>Deuteronomio </a:t>
            </a:r>
            <a:r>
              <a:rPr lang="es-ES" b="1" i="1" dirty="0">
                <a:solidFill>
                  <a:srgbClr val="FFFF00"/>
                </a:solidFill>
              </a:rPr>
              <a:t>5:19</a:t>
            </a:r>
            <a:r>
              <a:rPr lang="es-ES" b="1" i="1" dirty="0" smtClean="0">
                <a:solidFill>
                  <a:srgbClr val="FFFF00"/>
                </a:solidFill>
              </a:rPr>
              <a:t>);</a:t>
            </a:r>
            <a:endParaRPr lang="es-ES" b="1" dirty="0" smtClean="0">
              <a:solidFill>
                <a:srgbClr val="FFFF00"/>
              </a:solidFill>
            </a:endParaRPr>
          </a:p>
          <a:p>
            <a:r>
              <a:rPr lang="en-US" b="1" i="1" dirty="0" smtClean="0">
                <a:solidFill>
                  <a:srgbClr val="FFFF00"/>
                </a:solidFill>
              </a:rPr>
              <a:t>Mt 19:18.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altLang="en-US" sz="2000" dirty="0"/>
          </a:p>
          <a:p>
            <a:endParaRPr lang="ru-RU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404664"/>
            <a:ext cx="7917852" cy="4896544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s-ES" dirty="0"/>
              <a:t>Quién roba lo hace únicamente para gozar de los bienes, pero lo así conseguido no aporta alegría, sino insatisfacción al alma. </a:t>
            </a:r>
            <a:endParaRPr lang="es-ES" dirty="0" smtClean="0"/>
          </a:p>
          <a:p>
            <a:pPr marL="0" indent="0">
              <a:lnSpc>
                <a:spcPct val="80000"/>
              </a:lnSpc>
              <a:buNone/>
            </a:pPr>
            <a:endParaRPr lang="es-ES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s-ES" dirty="0" smtClean="0"/>
              <a:t>Lo </a:t>
            </a:r>
            <a:r>
              <a:rPr lang="es-ES" dirty="0"/>
              <a:t>mismo ocurre con el dinero acaparado con fraude. </a:t>
            </a:r>
            <a:endParaRPr lang="es-ES" dirty="0" smtClean="0"/>
          </a:p>
          <a:p>
            <a:pPr marL="0" indent="0">
              <a:lnSpc>
                <a:spcPct val="80000"/>
              </a:lnSpc>
              <a:buNone/>
            </a:pPr>
            <a:endParaRPr lang="es-ES" dirty="0"/>
          </a:p>
          <a:p>
            <a:pPr marL="0" indent="0">
              <a:lnSpc>
                <a:spcPct val="80000"/>
              </a:lnSpc>
              <a:buNone/>
            </a:pPr>
            <a:r>
              <a:rPr lang="es-ES" dirty="0" smtClean="0"/>
              <a:t>"</a:t>
            </a:r>
            <a:r>
              <a:rPr lang="es-ES" dirty="0"/>
              <a:t>Mantenéos lejos de toda codicia, porque por muy rico que sea uno, la vida no depende de sus bienes" Lc 12,15</a:t>
            </a:r>
            <a:endParaRPr lang="en-US" altLang="en-US" sz="160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360040" cy="471676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s-EC" altLang="en-US" sz="3800" b="1" dirty="0">
                <a:solidFill>
                  <a:srgbClr val="FFFF00"/>
                </a:solidFill>
              </a:rPr>
              <a:t>Reflexión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187624" y="260648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ES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Prohíbe </a:t>
            </a:r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</a:rPr>
              <a:t>el robo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</a:rPr>
              <a:t>Respeto a personas, bienes e instalaciones publicas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</a:rPr>
              <a:t>La doctrina social de la Iglesia promueve justicia entre personas y naciones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</a:rPr>
              <a:t>Exige respeto religioso de la integridad de la creación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</a:rPr>
              <a:t>Promueve respeto, solidaridad y amor a los pobres</a:t>
            </a:r>
            <a:endParaRPr lang="es-ES" sz="36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360040" cy="471676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s-EC" altLang="en-US" sz="3800" b="1" dirty="0">
                <a:solidFill>
                  <a:srgbClr val="FFFF00"/>
                </a:solidFill>
              </a:rPr>
              <a:t>Reflexión</a:t>
            </a:r>
          </a:p>
        </p:txBody>
      </p:sp>
    </p:spTree>
    <p:extLst>
      <p:ext uri="{BB962C8B-B14F-4D97-AF65-F5344CB8AC3E}">
        <p14:creationId xmlns:p14="http://schemas.microsoft.com/office/powerpoint/2010/main" val="55978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88640"/>
            <a:ext cx="6934200" cy="1296144"/>
          </a:xfrm>
        </p:spPr>
        <p:txBody>
          <a:bodyPr/>
          <a:lstStyle/>
          <a:p>
            <a:r>
              <a:rPr lang="es-ES" sz="2800" dirty="0">
                <a:solidFill>
                  <a:srgbClr val="C00000"/>
                </a:solidFill>
              </a:rPr>
              <a:t>Presentación del video </a:t>
            </a:r>
            <a:r>
              <a:rPr lang="es-ES" sz="2800" b="1" i="1" dirty="0">
                <a:solidFill>
                  <a:schemeClr val="tx2">
                    <a:lumMod val="75000"/>
                  </a:schemeClr>
                </a:solidFill>
              </a:rPr>
              <a:t>“El Papa Francisco reflexiona el séptimo mandamiento”</a:t>
            </a:r>
            <a:endParaRPr lang="es-EC" altLang="en-US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195736" y="5301208"/>
            <a:ext cx="6795864" cy="108012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hlinkClick r:id="rId4"/>
              </a:rPr>
              <a:t>https</a:t>
            </a:r>
            <a:r>
              <a:rPr lang="en-US" dirty="0">
                <a:solidFill>
                  <a:srgbClr val="C00000"/>
                </a:solidFill>
                <a:hlinkClick r:id="rId4"/>
              </a:rPr>
              <a:t>://</a:t>
            </a:r>
            <a:r>
              <a:rPr lang="en-US" dirty="0" smtClean="0">
                <a:solidFill>
                  <a:srgbClr val="C00000"/>
                </a:solidFill>
                <a:hlinkClick r:id="rId4"/>
              </a:rPr>
              <a:t>www.youtube.com/watch?v=Vcjm6frPObU</a:t>
            </a:r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1685" t="17983" r="34283" b="11585"/>
          <a:stretch/>
        </p:blipFill>
        <p:spPr>
          <a:xfrm>
            <a:off x="2173174" y="1484784"/>
            <a:ext cx="681842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es-ES" dirty="0" smtClean="0">
                <a:solidFill>
                  <a:srgbClr val="FFFF00"/>
                </a:solidFill>
              </a:rPr>
              <a:t>Reflexión del Video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75929" y="868365"/>
            <a:ext cx="866807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/>
              <a:t>Sustracción o retención ilícita de los bienes </a:t>
            </a:r>
            <a:r>
              <a:rPr lang="es-ES" sz="3200" dirty="0" smtClean="0"/>
              <a:t>ajenos.</a:t>
            </a:r>
          </a:p>
          <a:p>
            <a:endParaRPr lang="es-ES" sz="3200" dirty="0" smtClean="0"/>
          </a:p>
          <a:p>
            <a:r>
              <a:rPr lang="es-ES" sz="3200" dirty="0" smtClean="0"/>
              <a:t>Aprender </a:t>
            </a:r>
            <a:r>
              <a:rPr lang="es-ES" sz="3200" dirty="0"/>
              <a:t>a multiplicar con creatividad los bienes que poseemos para usarlos generosamente en favor de nuestro prójimo y de este modo crecer en la caridad y libertad</a:t>
            </a:r>
            <a:r>
              <a:rPr lang="es-ES" sz="3200" dirty="0" smtClean="0"/>
              <a:t>.</a:t>
            </a:r>
          </a:p>
          <a:p>
            <a:endParaRPr lang="es-ES" sz="3200" dirty="0"/>
          </a:p>
          <a:p>
            <a:r>
              <a:rPr lang="es-ES" sz="3200" dirty="0" smtClean="0"/>
              <a:t>El </a:t>
            </a:r>
            <a:r>
              <a:rPr lang="es-ES" sz="3200" dirty="0"/>
              <a:t>mundo es rico en recursos para asegurar a todos el acceso a los bienes </a:t>
            </a:r>
            <a:r>
              <a:rPr lang="es-ES" sz="3200" dirty="0" smtClean="0"/>
              <a:t>fundamentales</a:t>
            </a:r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7368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es-ES" dirty="0" smtClean="0">
                <a:solidFill>
                  <a:srgbClr val="FFFF00"/>
                </a:solidFill>
              </a:rPr>
              <a:t>Reflexión del Video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52401" y="868365"/>
            <a:ext cx="879157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/>
              <a:t>Los </a:t>
            </a:r>
            <a:r>
              <a:rPr lang="es-ES" sz="3200" dirty="0"/>
              <a:t>frutos de la creación están destinados a todo el género humano </a:t>
            </a:r>
            <a:endParaRPr lang="es-ES" sz="3200" dirty="0" smtClean="0"/>
          </a:p>
          <a:p>
            <a:endParaRPr lang="es-ES" sz="3200" dirty="0"/>
          </a:p>
          <a:p>
            <a:r>
              <a:rPr lang="es-ES" sz="3200" dirty="0" smtClean="0"/>
              <a:t>El </a:t>
            </a:r>
            <a:r>
              <a:rPr lang="es-ES" sz="3200" dirty="0"/>
              <a:t>destino universal de los bienes y su distribución justa es anterior al derecho a la propiedad </a:t>
            </a:r>
            <a:r>
              <a:rPr lang="es-ES" sz="3200" dirty="0" smtClean="0"/>
              <a:t>privada.</a:t>
            </a:r>
          </a:p>
          <a:p>
            <a:endParaRPr lang="es-ES" sz="3200" dirty="0" smtClean="0"/>
          </a:p>
          <a:p>
            <a:r>
              <a:rPr lang="es-ES" sz="3200" dirty="0" smtClean="0"/>
              <a:t> </a:t>
            </a:r>
            <a:r>
              <a:rPr lang="es-ES" sz="3200" dirty="0"/>
              <a:t>No podemos considerarnos dueños absolutos de las cosas cuando hay mucha gente con necesidad   </a:t>
            </a:r>
            <a:endParaRPr lang="es-ES" sz="3200" dirty="0" smtClean="0"/>
          </a:p>
          <a:p>
            <a:endParaRPr lang="es-ES" sz="3200" dirty="0"/>
          </a:p>
          <a:p>
            <a:r>
              <a:rPr lang="es-ES" sz="3200" dirty="0" smtClean="0"/>
              <a:t>Administradores </a:t>
            </a:r>
            <a:r>
              <a:rPr lang="es-ES" sz="3200" dirty="0"/>
              <a:t>responsables de su providencia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70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88640"/>
            <a:ext cx="6934200" cy="1296144"/>
          </a:xfrm>
        </p:spPr>
        <p:txBody>
          <a:bodyPr/>
          <a:lstStyle/>
          <a:p>
            <a:pPr algn="r">
              <a:spcAft>
                <a:spcPts val="0"/>
              </a:spcAft>
            </a:pPr>
            <a:r>
              <a:rPr lang="es-ES" sz="2800" dirty="0">
                <a:solidFill>
                  <a:schemeClr val="tx2"/>
                </a:solidFill>
              </a:rPr>
              <a:t>Presentación del </a:t>
            </a:r>
            <a:r>
              <a:rPr lang="es-ES" sz="2800" dirty="0" smtClean="0">
                <a:solidFill>
                  <a:schemeClr val="tx2"/>
                </a:solidFill>
              </a:rPr>
              <a:t>video: </a:t>
            </a:r>
            <a:r>
              <a:rPr lang="es-ES" sz="2800" i="1" dirty="0">
                <a:solidFill>
                  <a:schemeClr val="accent2"/>
                </a:solidFill>
              </a:rPr>
              <a:t>El </a:t>
            </a:r>
            <a:r>
              <a:rPr lang="es-ES" sz="2800" i="1" dirty="0" smtClean="0">
                <a:solidFill>
                  <a:schemeClr val="accent2"/>
                </a:solidFill>
              </a:rPr>
              <a:t>Séptimo </a:t>
            </a:r>
            <a:r>
              <a:rPr lang="es-ES" sz="2800" i="1" dirty="0">
                <a:solidFill>
                  <a:schemeClr val="accent2"/>
                </a:solidFill>
              </a:rPr>
              <a:t>y Decimo Mandamiento de la Ley de Dios</a:t>
            </a:r>
            <a:br>
              <a:rPr lang="es-ES" sz="2800" i="1" dirty="0">
                <a:solidFill>
                  <a:schemeClr val="accent2"/>
                </a:solidFill>
              </a:rPr>
            </a:br>
            <a:r>
              <a:rPr lang="es-ES" sz="2800" i="1" dirty="0" smtClean="0">
                <a:solidFill>
                  <a:schemeClr val="accent2"/>
                </a:solidFill>
              </a:rPr>
              <a:t> </a:t>
            </a:r>
            <a:endParaRPr lang="en-US" sz="2800" b="1" i="1" dirty="0">
              <a:solidFill>
                <a:schemeClr val="accent2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058257" y="5589240"/>
            <a:ext cx="69333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https://www.youtube.com/watch?v=HlLAP51UZsw&amp;feature=youtu.be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268760"/>
            <a:ext cx="6889805" cy="387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FFFF00"/>
                </a:solidFill>
              </a:rPr>
              <a:t>Reflexión del Video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AutoShape 2" descr="blob:https://web.whatsapp.com/5a89b55d-a660-49fd-90d5-dc162f43919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powerpoint-template-24 12">
      <a:dk1>
        <a:srgbClr val="EAEAEA"/>
      </a:dk1>
      <a:lt1>
        <a:srgbClr val="FFFFFF"/>
      </a:lt1>
      <a:dk2>
        <a:srgbClr val="5F2C0F"/>
      </a:dk2>
      <a:lt2>
        <a:srgbClr val="4A210B"/>
      </a:lt2>
      <a:accent1>
        <a:srgbClr val="833E17"/>
      </a:accent1>
      <a:accent2>
        <a:srgbClr val="964518"/>
      </a:accent2>
      <a:accent3>
        <a:srgbClr val="FFFFFF"/>
      </a:accent3>
      <a:accent4>
        <a:srgbClr val="C8C8C8"/>
      </a:accent4>
      <a:accent5>
        <a:srgbClr val="C1AFAB"/>
      </a:accent5>
      <a:accent6>
        <a:srgbClr val="873E15"/>
      </a:accent6>
      <a:hlink>
        <a:srgbClr val="B14F18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371710"/>
        </a:lt2>
        <a:accent1>
          <a:srgbClr val="542216"/>
        </a:accent1>
        <a:accent2>
          <a:srgbClr val="21110E"/>
        </a:accent2>
        <a:accent3>
          <a:srgbClr val="FFFFFF"/>
        </a:accent3>
        <a:accent4>
          <a:srgbClr val="404040"/>
        </a:accent4>
        <a:accent5>
          <a:srgbClr val="B3ABAB"/>
        </a:accent5>
        <a:accent6>
          <a:srgbClr val="1D0E0C"/>
        </a:accent6>
        <a:hlink>
          <a:srgbClr val="84391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EAEAEA"/>
        </a:dk1>
        <a:lt1>
          <a:srgbClr val="FFFFFF"/>
        </a:lt1>
        <a:dk2>
          <a:srgbClr val="4D4D4D"/>
        </a:dk2>
        <a:lt2>
          <a:srgbClr val="000000"/>
        </a:lt2>
        <a:accent1>
          <a:srgbClr val="171525"/>
        </a:accent1>
        <a:accent2>
          <a:srgbClr val="313040"/>
        </a:accent2>
        <a:accent3>
          <a:srgbClr val="FFFFFF"/>
        </a:accent3>
        <a:accent4>
          <a:srgbClr val="C8C8C8"/>
        </a:accent4>
        <a:accent5>
          <a:srgbClr val="ABAAAC"/>
        </a:accent5>
        <a:accent6>
          <a:srgbClr val="2B2A39"/>
        </a:accent6>
        <a:hlink>
          <a:srgbClr val="3E3E5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EAEAEA"/>
        </a:dk1>
        <a:lt1>
          <a:srgbClr val="FFFFFF"/>
        </a:lt1>
        <a:dk2>
          <a:srgbClr val="4D4D4D"/>
        </a:dk2>
        <a:lt2>
          <a:srgbClr val="000000"/>
        </a:lt2>
        <a:accent1>
          <a:srgbClr val="262626"/>
        </a:accent1>
        <a:accent2>
          <a:srgbClr val="383838"/>
        </a:accent2>
        <a:accent3>
          <a:srgbClr val="FFFFFF"/>
        </a:accent3>
        <a:accent4>
          <a:srgbClr val="C8C8C8"/>
        </a:accent4>
        <a:accent5>
          <a:srgbClr val="ACACAC"/>
        </a:accent5>
        <a:accent6>
          <a:srgbClr val="323232"/>
        </a:accent6>
        <a:hlink>
          <a:srgbClr val="47474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EAEAEA"/>
        </a:dk1>
        <a:lt1>
          <a:srgbClr val="FFFFFF"/>
        </a:lt1>
        <a:dk2>
          <a:srgbClr val="4D4D4D"/>
        </a:dk2>
        <a:lt2>
          <a:srgbClr val="AD4A35"/>
        </a:lt2>
        <a:accent1>
          <a:srgbClr val="171525"/>
        </a:accent1>
        <a:accent2>
          <a:srgbClr val="313040"/>
        </a:accent2>
        <a:accent3>
          <a:srgbClr val="FFFFFF"/>
        </a:accent3>
        <a:accent4>
          <a:srgbClr val="C8C8C8"/>
        </a:accent4>
        <a:accent5>
          <a:srgbClr val="ABAAAC"/>
        </a:accent5>
        <a:accent6>
          <a:srgbClr val="2B2A39"/>
        </a:accent6>
        <a:hlink>
          <a:srgbClr val="3E3E5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EAEAEA"/>
        </a:dk1>
        <a:lt1>
          <a:srgbClr val="FFFFFF"/>
        </a:lt1>
        <a:dk2>
          <a:srgbClr val="733B20"/>
        </a:dk2>
        <a:lt2>
          <a:srgbClr val="4A2513"/>
        </a:lt2>
        <a:accent1>
          <a:srgbClr val="A66329"/>
        </a:accent1>
        <a:accent2>
          <a:srgbClr val="984E29"/>
        </a:accent2>
        <a:accent3>
          <a:srgbClr val="FFFFFF"/>
        </a:accent3>
        <a:accent4>
          <a:srgbClr val="C8C8C8"/>
        </a:accent4>
        <a:accent5>
          <a:srgbClr val="D0B7AC"/>
        </a:accent5>
        <a:accent6>
          <a:srgbClr val="894624"/>
        </a:accent6>
        <a:hlink>
          <a:srgbClr val="A7634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EAEAEA"/>
        </a:dk1>
        <a:lt1>
          <a:srgbClr val="FFFFFF"/>
        </a:lt1>
        <a:dk2>
          <a:srgbClr val="874625"/>
        </a:dk2>
        <a:lt2>
          <a:srgbClr val="4A2513"/>
        </a:lt2>
        <a:accent1>
          <a:srgbClr val="A66329"/>
        </a:accent1>
        <a:accent2>
          <a:srgbClr val="984E29"/>
        </a:accent2>
        <a:accent3>
          <a:srgbClr val="FFFFFF"/>
        </a:accent3>
        <a:accent4>
          <a:srgbClr val="C8C8C8"/>
        </a:accent4>
        <a:accent5>
          <a:srgbClr val="D0B7AC"/>
        </a:accent5>
        <a:accent6>
          <a:srgbClr val="894624"/>
        </a:accent6>
        <a:hlink>
          <a:srgbClr val="A7634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EAEAEA"/>
        </a:dk1>
        <a:lt1>
          <a:srgbClr val="FFFFFF"/>
        </a:lt1>
        <a:dk2>
          <a:srgbClr val="874625"/>
        </a:dk2>
        <a:lt2>
          <a:srgbClr val="4E3900"/>
        </a:lt2>
        <a:accent1>
          <a:srgbClr val="745600"/>
        </a:accent1>
        <a:accent2>
          <a:srgbClr val="9A7200"/>
        </a:accent2>
        <a:accent3>
          <a:srgbClr val="FFFFFF"/>
        </a:accent3>
        <a:accent4>
          <a:srgbClr val="C8C8C8"/>
        </a:accent4>
        <a:accent5>
          <a:srgbClr val="BCB4AA"/>
        </a:accent5>
        <a:accent6>
          <a:srgbClr val="8B6700"/>
        </a:accent6>
        <a:hlink>
          <a:srgbClr val="B082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EAEAEA"/>
        </a:dk1>
        <a:lt1>
          <a:srgbClr val="FFFFFF"/>
        </a:lt1>
        <a:dk2>
          <a:srgbClr val="5F2C0F"/>
        </a:dk2>
        <a:lt2>
          <a:srgbClr val="4A210B"/>
        </a:lt2>
        <a:accent1>
          <a:srgbClr val="833E17"/>
        </a:accent1>
        <a:accent2>
          <a:srgbClr val="964518"/>
        </a:accent2>
        <a:accent3>
          <a:srgbClr val="FFFFFF"/>
        </a:accent3>
        <a:accent4>
          <a:srgbClr val="C8C8C8"/>
        </a:accent4>
        <a:accent5>
          <a:srgbClr val="C1AFAB"/>
        </a:accent5>
        <a:accent6>
          <a:srgbClr val="873E15"/>
        </a:accent6>
        <a:hlink>
          <a:srgbClr val="B14F18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</TotalTime>
  <Words>605</Words>
  <Application>Microsoft Office PowerPoint</Application>
  <PresentationFormat>Carta (216 x 279 mm)</PresentationFormat>
  <Paragraphs>72</Paragraphs>
  <Slides>14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굴림</vt:lpstr>
      <vt:lpstr>Microsoft Sans Serif</vt:lpstr>
      <vt:lpstr>Tw Cen MT</vt:lpstr>
      <vt:lpstr>Verdana</vt:lpstr>
      <vt:lpstr>powerpoint-template-24</vt:lpstr>
      <vt:lpstr>Grupo 2</vt:lpstr>
      <vt:lpstr>Séptimo Mandamiento</vt:lpstr>
      <vt:lpstr>Reflexión</vt:lpstr>
      <vt:lpstr>Reflexión</vt:lpstr>
      <vt:lpstr>Presentación del video “El Papa Francisco reflexiona el séptimo mandamiento”</vt:lpstr>
      <vt:lpstr>Reflexión del Video</vt:lpstr>
      <vt:lpstr>Reflexión del Video</vt:lpstr>
      <vt:lpstr>Presentación del video: El Séptimo y Decimo Mandamiento de la Ley de Dios  </vt:lpstr>
      <vt:lpstr>Reflexión del Video</vt:lpstr>
      <vt:lpstr>Reflexión Final</vt:lpstr>
      <vt:lpstr>Reflexión Final</vt:lpstr>
      <vt:lpstr>Reflexión Final</vt:lpstr>
      <vt:lpstr>Reparación del pecado</vt:lpstr>
      <vt:lpstr>ALEBAMOS A NUESTRO SEÑOR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Séptimo Mandamiento</dc:title>
  <dc:creator>MEGAPC</dc:creator>
  <cp:lastModifiedBy>MEGAPC</cp:lastModifiedBy>
  <cp:revision>17</cp:revision>
  <dcterms:created xsi:type="dcterms:W3CDTF">2020-09-12T15:01:25Z</dcterms:created>
  <dcterms:modified xsi:type="dcterms:W3CDTF">2020-09-16T01:18:07Z</dcterms:modified>
</cp:coreProperties>
</file>