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0" r:id="rId3"/>
    <p:sldId id="272" r:id="rId4"/>
    <p:sldId id="273" r:id="rId5"/>
    <p:sldId id="264" r:id="rId6"/>
    <p:sldId id="265" r:id="rId7"/>
    <p:sldId id="267" r:id="rId8"/>
    <p:sldId id="270" r:id="rId9"/>
    <p:sldId id="271" r:id="rId10"/>
    <p:sldId id="268" r:id="rId11"/>
  </p:sldIdLst>
  <p:sldSz cx="9144000" cy="6858000" type="screen4x3"/>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41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16963B4-E3BF-41BE-8EFF-B6E40B70D2DB}" type="datetimeFigureOut">
              <a:rPr lang="es-EC" smtClean="0"/>
              <a:t>18/11/2020</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149930-7934-418E-9A21-8E247EC4D1FD}" type="slidenum">
              <a:rPr lang="es-EC" smtClean="0"/>
              <a:t>‹Nº›</a:t>
            </a:fld>
            <a:endParaRPr lang="es-EC"/>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16963B4-E3BF-41BE-8EFF-B6E40B70D2DB}" type="datetimeFigureOut">
              <a:rPr lang="es-EC" smtClean="0"/>
              <a:t>18/11/2020</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149930-7934-418E-9A21-8E247EC4D1FD}" type="slidenum">
              <a:rPr lang="es-EC" smtClean="0"/>
              <a:t>‹Nº›</a:t>
            </a:fld>
            <a:endParaRPr lang="es-EC"/>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16963B4-E3BF-41BE-8EFF-B6E40B70D2DB}" type="datetimeFigureOut">
              <a:rPr lang="es-EC" smtClean="0"/>
              <a:t>18/11/2020</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149930-7934-418E-9A21-8E247EC4D1FD}" type="slidenum">
              <a:rPr lang="es-EC" smtClean="0"/>
              <a:t>‹Nº›</a:t>
            </a:fld>
            <a:endParaRPr lang="es-EC"/>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6963B4-E3BF-41BE-8EFF-B6E40B70D2DB}" type="datetimeFigureOut">
              <a:rPr lang="es-EC" smtClean="0"/>
              <a:t>18/11/2020</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149930-7934-418E-9A21-8E247EC4D1FD}" type="slidenum">
              <a:rPr lang="es-EC" smtClean="0"/>
              <a:t>‹Nº›</a:t>
            </a:fld>
            <a:endParaRPr lang="es-EC"/>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16963B4-E3BF-41BE-8EFF-B6E40B70D2DB}" type="datetimeFigureOut">
              <a:rPr lang="es-EC" smtClean="0"/>
              <a:t>18/11/2020</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149930-7934-418E-9A21-8E247EC4D1FD}" type="slidenum">
              <a:rPr lang="es-EC" smtClean="0"/>
              <a:t>‹Nº›</a:t>
            </a:fld>
            <a:endParaRPr lang="es-EC"/>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16963B4-E3BF-41BE-8EFF-B6E40B70D2DB}" type="datetimeFigureOut">
              <a:rPr lang="es-EC" smtClean="0"/>
              <a:t>18/11/2020</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86149930-7934-418E-9A21-8E247EC4D1FD}" type="slidenum">
              <a:rPr lang="es-EC" smtClean="0"/>
              <a:t>‹Nº›</a:t>
            </a:fld>
            <a:endParaRPr lang="es-EC"/>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s-ES" smtClean="0"/>
              <a:t>Haga clic para modificar el estilo de texto del patrón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716963B4-E3BF-41BE-8EFF-B6E40B70D2DB}" type="datetimeFigureOut">
              <a:rPr lang="es-EC" smtClean="0"/>
              <a:t>18/11/2020</a:t>
            </a:fld>
            <a:endParaRPr lang="es-EC"/>
          </a:p>
        </p:txBody>
      </p:sp>
      <p:sp>
        <p:nvSpPr>
          <p:cNvPr id="8" name="Footer Placeholder 7"/>
          <p:cNvSpPr>
            <a:spLocks noGrp="1"/>
          </p:cNvSpPr>
          <p:nvPr>
            <p:ph type="ftr" sz="quarter" idx="11"/>
          </p:nvPr>
        </p:nvSpPr>
        <p:spPr/>
        <p:txBody>
          <a:bodyPr/>
          <a:lstStyle/>
          <a:p>
            <a:endParaRPr lang="es-EC"/>
          </a:p>
        </p:txBody>
      </p:sp>
      <p:sp>
        <p:nvSpPr>
          <p:cNvPr id="9" name="Slide Number Placeholder 8"/>
          <p:cNvSpPr>
            <a:spLocks noGrp="1"/>
          </p:cNvSpPr>
          <p:nvPr>
            <p:ph type="sldNum" sz="quarter" idx="12"/>
          </p:nvPr>
        </p:nvSpPr>
        <p:spPr/>
        <p:txBody>
          <a:bodyPr/>
          <a:lstStyle/>
          <a:p>
            <a:fld id="{86149930-7934-418E-9A21-8E247EC4D1FD}" type="slidenum">
              <a:rPr lang="es-EC" smtClean="0"/>
              <a:t>‹Nº›</a:t>
            </a:fld>
            <a:endParaRPr lang="es-EC"/>
          </a:p>
        </p:txBody>
      </p:sp>
      <p:sp>
        <p:nvSpPr>
          <p:cNvPr id="10" name="Title 9"/>
          <p:cNvSpPr>
            <a:spLocks noGrp="1"/>
          </p:cNvSpPr>
          <p:nvPr>
            <p:ph type="title"/>
          </p:nvPr>
        </p:nvSpPr>
        <p:spPr/>
        <p:txBody>
          <a:body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16963B4-E3BF-41BE-8EFF-B6E40B70D2DB}" type="datetimeFigureOut">
              <a:rPr lang="es-EC" smtClean="0"/>
              <a:t>18/11/2020</a:t>
            </a:fld>
            <a:endParaRPr lang="es-EC"/>
          </a:p>
        </p:txBody>
      </p:sp>
      <p:sp>
        <p:nvSpPr>
          <p:cNvPr id="4" name="Footer Placeholder 3"/>
          <p:cNvSpPr>
            <a:spLocks noGrp="1"/>
          </p:cNvSpPr>
          <p:nvPr>
            <p:ph type="ftr" sz="quarter" idx="11"/>
          </p:nvPr>
        </p:nvSpPr>
        <p:spPr/>
        <p:txBody>
          <a:bodyPr/>
          <a:lstStyle/>
          <a:p>
            <a:endParaRPr lang="es-EC"/>
          </a:p>
        </p:txBody>
      </p:sp>
      <p:sp>
        <p:nvSpPr>
          <p:cNvPr id="5" name="Slide Number Placeholder 4"/>
          <p:cNvSpPr>
            <a:spLocks noGrp="1"/>
          </p:cNvSpPr>
          <p:nvPr>
            <p:ph type="sldNum" sz="quarter" idx="12"/>
          </p:nvPr>
        </p:nvSpPr>
        <p:spPr/>
        <p:txBody>
          <a:bodyPr/>
          <a:lstStyle/>
          <a:p>
            <a:fld id="{86149930-7934-418E-9A21-8E247EC4D1FD}" type="slidenum">
              <a:rPr lang="es-EC" smtClean="0"/>
              <a:t>‹Nº›</a:t>
            </a:fld>
            <a:endParaRPr lang="es-EC"/>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6963B4-E3BF-41BE-8EFF-B6E40B70D2DB}" type="datetimeFigureOut">
              <a:rPr lang="es-EC" smtClean="0"/>
              <a:t>18/11/2020</a:t>
            </a:fld>
            <a:endParaRPr lang="es-EC"/>
          </a:p>
        </p:txBody>
      </p:sp>
      <p:sp>
        <p:nvSpPr>
          <p:cNvPr id="3" name="Footer Placeholder 2"/>
          <p:cNvSpPr>
            <a:spLocks noGrp="1"/>
          </p:cNvSpPr>
          <p:nvPr>
            <p:ph type="ftr" sz="quarter" idx="11"/>
          </p:nvPr>
        </p:nvSpPr>
        <p:spPr/>
        <p:txBody>
          <a:bodyPr/>
          <a:lstStyle/>
          <a:p>
            <a:endParaRPr lang="es-EC"/>
          </a:p>
        </p:txBody>
      </p:sp>
      <p:sp>
        <p:nvSpPr>
          <p:cNvPr id="4" name="Slide Number Placeholder 3"/>
          <p:cNvSpPr>
            <a:spLocks noGrp="1"/>
          </p:cNvSpPr>
          <p:nvPr>
            <p:ph type="sldNum" sz="quarter" idx="12"/>
          </p:nvPr>
        </p:nvSpPr>
        <p:spPr/>
        <p:txBody>
          <a:bodyPr/>
          <a:lstStyle/>
          <a:p>
            <a:fld id="{86149930-7934-418E-9A21-8E247EC4D1FD}" type="slidenum">
              <a:rPr lang="es-EC" smtClean="0"/>
              <a:t>‹Nº›</a:t>
            </a:fld>
            <a:endParaRPr lang="es-EC"/>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16963B4-E3BF-41BE-8EFF-B6E40B70D2DB}" type="datetimeFigureOut">
              <a:rPr lang="es-EC" smtClean="0"/>
              <a:t>18/11/2020</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86149930-7934-418E-9A21-8E247EC4D1FD}" type="slidenum">
              <a:rPr lang="es-EC" smtClean="0"/>
              <a:t>‹Nº›</a:t>
            </a:fld>
            <a:endParaRPr lang="es-EC"/>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16963B4-E3BF-41BE-8EFF-B6E40B70D2DB}" type="datetimeFigureOut">
              <a:rPr lang="es-EC" smtClean="0"/>
              <a:t>18/11/2020</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86149930-7934-418E-9A21-8E247EC4D1FD}" type="slidenum">
              <a:rPr lang="es-EC" smtClean="0"/>
              <a:t>‹Nº›</a:t>
            </a:fld>
            <a:endParaRPr lang="es-EC"/>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716963B4-E3BF-41BE-8EFF-B6E40B70D2DB}" type="datetimeFigureOut">
              <a:rPr lang="es-EC" smtClean="0"/>
              <a:t>18/11/2020</a:t>
            </a:fld>
            <a:endParaRPr lang="es-EC"/>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s-EC"/>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86149930-7934-418E-9A21-8E247EC4D1FD}" type="slidenum">
              <a:rPr lang="es-EC" smtClean="0"/>
              <a:t>‹Nº›</a:t>
            </a:fld>
            <a:endParaRPr lang="es-EC"/>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95536" y="548680"/>
            <a:ext cx="8513762" cy="6166445"/>
          </a:xfrm>
        </p:spPr>
        <p:txBody>
          <a:bodyPr/>
          <a:lstStyle/>
          <a:p>
            <a:r>
              <a:rPr lang="es-EC" dirty="0" smtClean="0"/>
              <a:t>  </a:t>
            </a:r>
            <a:r>
              <a:rPr lang="es-EC" sz="4000" dirty="0" smtClean="0">
                <a:solidFill>
                  <a:schemeClr val="bg2">
                    <a:lumMod val="10000"/>
                  </a:schemeClr>
                </a:solidFill>
              </a:rPr>
              <a:t>TERCER MANDAMIENTO</a:t>
            </a:r>
            <a:br>
              <a:rPr lang="es-EC" sz="4000" dirty="0" smtClean="0">
                <a:solidFill>
                  <a:schemeClr val="bg2">
                    <a:lumMod val="10000"/>
                  </a:schemeClr>
                </a:solidFill>
              </a:rPr>
            </a:br>
            <a:r>
              <a:rPr lang="es-EC" sz="4000" dirty="0" smtClean="0">
                <a:solidFill>
                  <a:schemeClr val="bg2">
                    <a:lumMod val="10000"/>
                  </a:schemeClr>
                </a:solidFill>
              </a:rPr>
              <a:t>  SANTIFICAR LAS FIESTAS</a:t>
            </a:r>
            <a:br>
              <a:rPr lang="es-EC" sz="4000" dirty="0" smtClean="0">
                <a:solidFill>
                  <a:schemeClr val="bg2">
                    <a:lumMod val="10000"/>
                  </a:schemeClr>
                </a:solidFill>
              </a:rPr>
            </a:br>
            <a:r>
              <a:rPr lang="es-EC" sz="4000" dirty="0">
                <a:solidFill>
                  <a:schemeClr val="bg2">
                    <a:lumMod val="10000"/>
                  </a:schemeClr>
                </a:solidFill>
              </a:rPr>
              <a:t/>
            </a:r>
            <a:br>
              <a:rPr lang="es-EC" sz="4000" dirty="0">
                <a:solidFill>
                  <a:schemeClr val="bg2">
                    <a:lumMod val="10000"/>
                  </a:schemeClr>
                </a:solidFill>
              </a:rPr>
            </a:br>
            <a:r>
              <a:rPr lang="es-EC" sz="2400" dirty="0" smtClean="0">
                <a:solidFill>
                  <a:schemeClr val="bg2">
                    <a:lumMod val="10000"/>
                  </a:schemeClr>
                </a:solidFill>
              </a:rPr>
              <a:t/>
            </a:r>
            <a:br>
              <a:rPr lang="es-EC" sz="2400" dirty="0" smtClean="0">
                <a:solidFill>
                  <a:schemeClr val="bg2">
                    <a:lumMod val="10000"/>
                  </a:schemeClr>
                </a:solidFill>
              </a:rPr>
            </a:br>
            <a:r>
              <a:rPr lang="es-EC" sz="2400" dirty="0">
                <a:solidFill>
                  <a:schemeClr val="bg2">
                    <a:lumMod val="10000"/>
                  </a:schemeClr>
                </a:solidFill>
              </a:rPr>
              <a:t/>
            </a:r>
            <a:br>
              <a:rPr lang="es-EC" sz="2400" dirty="0">
                <a:solidFill>
                  <a:schemeClr val="bg2">
                    <a:lumMod val="10000"/>
                  </a:schemeClr>
                </a:solidFill>
              </a:rPr>
            </a:br>
            <a:r>
              <a:rPr lang="es-EC" sz="2400" dirty="0" smtClean="0">
                <a:solidFill>
                  <a:schemeClr val="bg2">
                    <a:lumMod val="10000"/>
                  </a:schemeClr>
                </a:solidFill>
              </a:rPr>
              <a:t/>
            </a:r>
            <a:br>
              <a:rPr lang="es-EC" sz="2400" dirty="0" smtClean="0">
                <a:solidFill>
                  <a:schemeClr val="bg2">
                    <a:lumMod val="10000"/>
                  </a:schemeClr>
                </a:solidFill>
              </a:rPr>
            </a:br>
            <a:endParaRPr lang="es-EC" sz="4000" dirty="0">
              <a:solidFill>
                <a:schemeClr val="bg2">
                  <a:lumMod val="10000"/>
                </a:schemeClr>
              </a:solidFill>
            </a:endParaRPr>
          </a:p>
        </p:txBody>
      </p:sp>
      <p:pic>
        <p:nvPicPr>
          <p:cNvPr id="4" name="3 Imagen" descr="Francisco visita Ecuador: cuatro formas de ver al Papa - BBC News ..."/>
          <p:cNvPicPr/>
          <p:nvPr/>
        </p:nvPicPr>
        <p:blipFill>
          <a:blip r:embed="rId2">
            <a:extLst>
              <a:ext uri="{28A0092B-C50C-407E-A947-70E740481C1C}">
                <a14:useLocalDpi xmlns:a14="http://schemas.microsoft.com/office/drawing/2010/main" val="0"/>
              </a:ext>
            </a:extLst>
          </a:blip>
          <a:srcRect/>
          <a:stretch>
            <a:fillRect/>
          </a:stretch>
        </p:blipFill>
        <p:spPr bwMode="auto">
          <a:xfrm>
            <a:off x="899591" y="2420888"/>
            <a:ext cx="7488833" cy="3899961"/>
          </a:xfrm>
          <a:prstGeom prst="rect">
            <a:avLst/>
          </a:prstGeom>
          <a:noFill/>
          <a:ln>
            <a:noFill/>
          </a:ln>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332656"/>
            <a:ext cx="1296144" cy="12961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58565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827584" y="321821"/>
            <a:ext cx="7776864" cy="6370975"/>
          </a:xfrm>
          <a:prstGeom prst="rect">
            <a:avLst/>
          </a:prstGeom>
          <a:noFill/>
        </p:spPr>
        <p:txBody>
          <a:bodyPr wrap="square" rtlCol="0">
            <a:spAutoFit/>
          </a:bodyPr>
          <a:lstStyle/>
          <a:p>
            <a:r>
              <a:rPr lang="es-EC" sz="2400" b="1" dirty="0" smtClean="0">
                <a:solidFill>
                  <a:schemeClr val="bg2">
                    <a:lumMod val="10000"/>
                  </a:schemeClr>
                </a:solidFill>
              </a:rPr>
              <a:t>  		   	 TERCER MANDAMIENTO </a:t>
            </a:r>
          </a:p>
          <a:p>
            <a:r>
              <a:rPr lang="es-EC" sz="2400" b="1" dirty="0" smtClean="0">
                <a:solidFill>
                  <a:schemeClr val="bg2">
                    <a:lumMod val="10000"/>
                  </a:schemeClr>
                </a:solidFill>
              </a:rPr>
              <a:t>  		   	SANTIFICAR LAS FIESTAS</a:t>
            </a:r>
          </a:p>
          <a:p>
            <a:endParaRPr lang="es-EC" sz="2400" b="1" dirty="0">
              <a:solidFill>
                <a:schemeClr val="bg2">
                  <a:lumMod val="10000"/>
                </a:schemeClr>
              </a:solidFill>
            </a:endParaRPr>
          </a:p>
          <a:p>
            <a:r>
              <a:rPr lang="es-EC" sz="2400" dirty="0">
                <a:solidFill>
                  <a:schemeClr val="accent6"/>
                </a:solidFill>
              </a:rPr>
              <a:t>PREGUNTAS:</a:t>
            </a:r>
          </a:p>
          <a:p>
            <a:endParaRPr lang="es-EC" sz="2400" b="1" dirty="0" smtClean="0">
              <a:solidFill>
                <a:schemeClr val="bg2">
                  <a:lumMod val="10000"/>
                </a:schemeClr>
              </a:solidFill>
            </a:endParaRPr>
          </a:p>
          <a:p>
            <a:pPr marL="342900" indent="-342900">
              <a:buFont typeface="Arial" panose="020B0604020202020204" pitchFamily="34" charset="0"/>
              <a:buChar char="•"/>
            </a:pPr>
            <a:r>
              <a:rPr lang="es-EC" sz="2400" dirty="0" smtClean="0"/>
              <a:t>¿Cuales fiestas se deben santificar?</a:t>
            </a:r>
          </a:p>
          <a:p>
            <a:pPr marL="342900" indent="-342900">
              <a:buFont typeface="Arial" panose="020B0604020202020204" pitchFamily="34" charset="0"/>
              <a:buChar char="•"/>
            </a:pPr>
            <a:endParaRPr lang="es-EC" sz="2400" dirty="0" smtClean="0"/>
          </a:p>
          <a:p>
            <a:pPr marL="342900" indent="-342900">
              <a:buFont typeface="Arial" panose="020B0604020202020204" pitchFamily="34" charset="0"/>
              <a:buChar char="•"/>
            </a:pPr>
            <a:r>
              <a:rPr lang="es-EC" sz="2400" dirty="0" smtClean="0"/>
              <a:t>¿Que hacemos para santificar las fiestas?</a:t>
            </a:r>
          </a:p>
          <a:p>
            <a:endParaRPr lang="es-EC" sz="2400" dirty="0"/>
          </a:p>
          <a:p>
            <a:pPr marL="342900" indent="-342900">
              <a:buFont typeface="Arial" panose="020B0604020202020204" pitchFamily="34" charset="0"/>
              <a:buChar char="•"/>
            </a:pPr>
            <a:r>
              <a:rPr lang="es-EC" sz="2400" dirty="0" smtClean="0"/>
              <a:t>¿Por que es importante participar en la eucaristía para santificar las fiestas?</a:t>
            </a:r>
          </a:p>
          <a:p>
            <a:endParaRPr lang="es-EC" sz="2400" dirty="0" smtClean="0"/>
          </a:p>
          <a:p>
            <a:pPr marL="342900" indent="-342900">
              <a:buFont typeface="Arial" panose="020B0604020202020204" pitchFamily="34" charset="0"/>
              <a:buChar char="•"/>
            </a:pPr>
            <a:r>
              <a:rPr lang="es-EC" sz="2400" dirty="0" smtClean="0"/>
              <a:t>¿Qué relación hay entre santificar las fiestas y el amor a Dios?</a:t>
            </a:r>
          </a:p>
          <a:p>
            <a:r>
              <a:rPr lang="es-EC" sz="2400" dirty="0" smtClean="0">
                <a:solidFill>
                  <a:schemeClr val="accent1"/>
                </a:solidFill>
              </a:rPr>
              <a:t>		</a:t>
            </a:r>
          </a:p>
          <a:p>
            <a:r>
              <a:rPr lang="es-EC" sz="2400" dirty="0">
                <a:solidFill>
                  <a:schemeClr val="accent1"/>
                </a:solidFill>
              </a:rPr>
              <a:t>	</a:t>
            </a:r>
            <a:r>
              <a:rPr lang="es-EC" sz="2000" b="1" dirty="0"/>
              <a:t/>
            </a:r>
            <a:br>
              <a:rPr lang="es-EC" sz="2000" b="1" dirty="0"/>
            </a:br>
            <a:endParaRPr lang="es-EC" sz="2400" b="1" dirty="0">
              <a:solidFill>
                <a:schemeClr val="bg2">
                  <a:lumMod val="10000"/>
                </a:schemeClr>
              </a:solidFill>
            </a:endParaRPr>
          </a:p>
        </p:txBody>
      </p:sp>
      <p:pic>
        <p:nvPicPr>
          <p:cNvPr id="6" name="5 Imagen" descr="Formar parte de la Iglesia y colaborar en su Misión de Salvación ..."/>
          <p:cNvPicPr/>
          <p:nvPr/>
        </p:nvPicPr>
        <p:blipFill>
          <a:blip r:embed="rId2">
            <a:extLst>
              <a:ext uri="{28A0092B-C50C-407E-A947-70E740481C1C}">
                <a14:useLocalDpi xmlns:a14="http://schemas.microsoft.com/office/drawing/2010/main" val="0"/>
              </a:ext>
            </a:extLst>
          </a:blip>
          <a:srcRect/>
          <a:stretch>
            <a:fillRect/>
          </a:stretch>
        </p:blipFill>
        <p:spPr bwMode="auto">
          <a:xfrm>
            <a:off x="234807" y="321821"/>
            <a:ext cx="1830070" cy="971550"/>
          </a:xfrm>
          <a:prstGeom prst="rect">
            <a:avLst/>
          </a:prstGeom>
          <a:noFill/>
          <a:ln>
            <a:noFill/>
          </a:ln>
        </p:spPr>
      </p:pic>
    </p:spTree>
    <p:extLst>
      <p:ext uri="{BB962C8B-B14F-4D97-AF65-F5344CB8AC3E}">
        <p14:creationId xmlns:p14="http://schemas.microsoft.com/office/powerpoint/2010/main" val="29779742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683568" y="321821"/>
            <a:ext cx="7992888" cy="5632311"/>
          </a:xfrm>
          <a:prstGeom prst="rect">
            <a:avLst/>
          </a:prstGeom>
          <a:noFill/>
        </p:spPr>
        <p:txBody>
          <a:bodyPr wrap="square" rtlCol="0">
            <a:spAutoFit/>
          </a:bodyPr>
          <a:lstStyle/>
          <a:p>
            <a:r>
              <a:rPr lang="es-EC" sz="2400" b="1" dirty="0" smtClean="0">
                <a:solidFill>
                  <a:schemeClr val="bg2">
                    <a:lumMod val="10000"/>
                  </a:schemeClr>
                </a:solidFill>
              </a:rPr>
              <a:t>  		    TERCER MANDAMIENTO </a:t>
            </a:r>
          </a:p>
          <a:p>
            <a:r>
              <a:rPr lang="es-EC" sz="2400" b="1" dirty="0" smtClean="0">
                <a:solidFill>
                  <a:schemeClr val="bg2">
                    <a:lumMod val="10000"/>
                  </a:schemeClr>
                </a:solidFill>
              </a:rPr>
              <a:t>  		   SANTIFICAR LAS FIESTAS</a:t>
            </a:r>
          </a:p>
          <a:p>
            <a:endParaRPr lang="es-EC" sz="2400" dirty="0">
              <a:solidFill>
                <a:schemeClr val="bg2">
                  <a:lumMod val="10000"/>
                </a:schemeClr>
              </a:solidFill>
            </a:endParaRPr>
          </a:p>
          <a:p>
            <a:r>
              <a:rPr lang="es-EC" sz="2400" dirty="0" smtClean="0">
                <a:solidFill>
                  <a:schemeClr val="bg2">
                    <a:lumMod val="10000"/>
                  </a:schemeClr>
                </a:solidFill>
              </a:rPr>
              <a:t>En el antiguo testamento, para los judíos el día de fiesta para consagrar a Dios era el </a:t>
            </a:r>
            <a:r>
              <a:rPr lang="es-EC" sz="2400" dirty="0" smtClean="0"/>
              <a:t>sábado. </a:t>
            </a:r>
          </a:p>
          <a:p>
            <a:endParaRPr lang="es-EC" sz="2400" dirty="0">
              <a:solidFill>
                <a:schemeClr val="bg2">
                  <a:lumMod val="10000"/>
                </a:schemeClr>
              </a:solidFill>
            </a:endParaRPr>
          </a:p>
          <a:p>
            <a:r>
              <a:rPr lang="es-EC" sz="2400" dirty="0" smtClean="0"/>
              <a:t>“Guardarás el día del sábado para santificarlo”   </a:t>
            </a:r>
            <a:r>
              <a:rPr lang="es-EC" sz="2400" dirty="0" err="1" smtClean="0">
                <a:solidFill>
                  <a:schemeClr val="bg2">
                    <a:lumMod val="10000"/>
                  </a:schemeClr>
                </a:solidFill>
              </a:rPr>
              <a:t>Dt</a:t>
            </a:r>
            <a:r>
              <a:rPr lang="es-EC" sz="2400" dirty="0" smtClean="0">
                <a:solidFill>
                  <a:schemeClr val="bg2">
                    <a:lumMod val="10000"/>
                  </a:schemeClr>
                </a:solidFill>
              </a:rPr>
              <a:t> </a:t>
            </a:r>
            <a:r>
              <a:rPr lang="es-EC" sz="2400" dirty="0">
                <a:solidFill>
                  <a:schemeClr val="bg2">
                    <a:lumMod val="10000"/>
                  </a:schemeClr>
                </a:solidFill>
              </a:rPr>
              <a:t>5,12</a:t>
            </a:r>
          </a:p>
          <a:p>
            <a:endParaRPr lang="es-EC" sz="2400" dirty="0">
              <a:solidFill>
                <a:schemeClr val="bg2">
                  <a:lumMod val="10000"/>
                </a:schemeClr>
              </a:solidFill>
            </a:endParaRPr>
          </a:p>
          <a:p>
            <a:pPr algn="just"/>
            <a:r>
              <a:rPr lang="es-EC" sz="2400" dirty="0" smtClean="0">
                <a:solidFill>
                  <a:schemeClr val="bg2">
                    <a:lumMod val="10000"/>
                  </a:schemeClr>
                </a:solidFill>
              </a:rPr>
              <a:t>“El día séptimo será día de descanso completo, consagrado al Señor”  </a:t>
            </a:r>
            <a:r>
              <a:rPr lang="es-EC" sz="2400" dirty="0">
                <a:solidFill>
                  <a:schemeClr val="bg2">
                    <a:lumMod val="10000"/>
                  </a:schemeClr>
                </a:solidFill>
              </a:rPr>
              <a:t>EX. </a:t>
            </a:r>
            <a:r>
              <a:rPr lang="es-EC" sz="2400" dirty="0" smtClean="0">
                <a:solidFill>
                  <a:schemeClr val="bg2">
                    <a:lumMod val="10000"/>
                  </a:schemeClr>
                </a:solidFill>
              </a:rPr>
              <a:t>31,15</a:t>
            </a:r>
          </a:p>
          <a:p>
            <a:endParaRPr lang="es-EC" sz="2400" dirty="0">
              <a:solidFill>
                <a:schemeClr val="bg2">
                  <a:lumMod val="10000"/>
                </a:schemeClr>
              </a:solidFill>
            </a:endParaRPr>
          </a:p>
          <a:p>
            <a:pPr algn="just"/>
            <a:r>
              <a:rPr lang="es-EC" sz="2400" dirty="0" smtClean="0">
                <a:solidFill>
                  <a:schemeClr val="bg2">
                    <a:lumMod val="10000"/>
                  </a:schemeClr>
                </a:solidFill>
              </a:rPr>
              <a:t>La Iglesia nace precisamente el día de </a:t>
            </a:r>
            <a:r>
              <a:rPr lang="es-EC" sz="2400" dirty="0" smtClean="0">
                <a:solidFill>
                  <a:srgbClr val="FF0000"/>
                </a:solidFill>
              </a:rPr>
              <a:t>Pentecostés</a:t>
            </a:r>
            <a:r>
              <a:rPr lang="es-EC" sz="2400" dirty="0" smtClean="0">
                <a:solidFill>
                  <a:schemeClr val="bg2">
                    <a:lumMod val="10000"/>
                  </a:schemeClr>
                </a:solidFill>
              </a:rPr>
              <a:t> (La venida del </a:t>
            </a:r>
            <a:r>
              <a:rPr lang="es-EC" sz="2400" dirty="0" smtClean="0">
                <a:solidFill>
                  <a:srgbClr val="FF0000"/>
                </a:solidFill>
              </a:rPr>
              <a:t>Espíritu Santo</a:t>
            </a:r>
            <a:r>
              <a:rPr lang="es-EC" sz="2400" dirty="0" smtClean="0">
                <a:solidFill>
                  <a:schemeClr val="bg2">
                    <a:lumMod val="10000"/>
                  </a:schemeClr>
                </a:solidFill>
              </a:rPr>
              <a:t>), 50 días después de la </a:t>
            </a:r>
            <a:r>
              <a:rPr lang="es-EC" sz="2400" dirty="0" smtClean="0">
                <a:solidFill>
                  <a:srgbClr val="FF0000"/>
                </a:solidFill>
              </a:rPr>
              <a:t>resurrección </a:t>
            </a:r>
            <a:r>
              <a:rPr lang="es-EC" sz="2400" dirty="0" smtClean="0">
                <a:solidFill>
                  <a:schemeClr val="bg2">
                    <a:lumMod val="10000"/>
                  </a:schemeClr>
                </a:solidFill>
              </a:rPr>
              <a:t>de Jesucristo que fue domingo. </a:t>
            </a:r>
            <a:r>
              <a:rPr lang="es-EC" sz="2400" dirty="0" err="1" smtClean="0">
                <a:solidFill>
                  <a:schemeClr val="bg2">
                    <a:lumMod val="10000"/>
                  </a:schemeClr>
                </a:solidFill>
              </a:rPr>
              <a:t>Hch</a:t>
            </a:r>
            <a:r>
              <a:rPr lang="es-EC" sz="2400" dirty="0" smtClean="0">
                <a:solidFill>
                  <a:schemeClr val="bg2">
                    <a:lumMod val="10000"/>
                  </a:schemeClr>
                </a:solidFill>
              </a:rPr>
              <a:t> 2,1-4</a:t>
            </a:r>
            <a:endParaRPr lang="es-EC" sz="2400" dirty="0">
              <a:solidFill>
                <a:schemeClr val="bg2">
                  <a:lumMod val="10000"/>
                </a:schemeClr>
              </a:solidFill>
            </a:endParaRPr>
          </a:p>
          <a:p>
            <a:endParaRPr lang="es-EC" sz="2400" dirty="0">
              <a:solidFill>
                <a:schemeClr val="bg2">
                  <a:lumMod val="10000"/>
                </a:schemeClr>
              </a:solidFill>
            </a:endParaRPr>
          </a:p>
        </p:txBody>
      </p:sp>
      <p:pic>
        <p:nvPicPr>
          <p:cNvPr id="6" name="5 Imagen" descr="Formar parte de la Iglesia y colaborar en su Misión de Salvación ..."/>
          <p:cNvPicPr/>
          <p:nvPr/>
        </p:nvPicPr>
        <p:blipFill>
          <a:blip r:embed="rId2">
            <a:extLst>
              <a:ext uri="{28A0092B-C50C-407E-A947-70E740481C1C}">
                <a14:useLocalDpi xmlns:a14="http://schemas.microsoft.com/office/drawing/2010/main" val="0"/>
              </a:ext>
            </a:extLst>
          </a:blip>
          <a:srcRect/>
          <a:stretch>
            <a:fillRect/>
          </a:stretch>
        </p:blipFill>
        <p:spPr bwMode="auto">
          <a:xfrm>
            <a:off x="234807" y="321821"/>
            <a:ext cx="1830070" cy="971550"/>
          </a:xfrm>
          <a:prstGeom prst="rect">
            <a:avLst/>
          </a:prstGeom>
          <a:noFill/>
          <a:ln>
            <a:noFill/>
          </a:ln>
        </p:spPr>
      </p:pic>
    </p:spTree>
    <p:extLst>
      <p:ext uri="{BB962C8B-B14F-4D97-AF65-F5344CB8AC3E}">
        <p14:creationId xmlns:p14="http://schemas.microsoft.com/office/powerpoint/2010/main" val="3256447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51520" y="321821"/>
            <a:ext cx="8568952" cy="6370975"/>
          </a:xfrm>
          <a:prstGeom prst="rect">
            <a:avLst/>
          </a:prstGeom>
          <a:noFill/>
        </p:spPr>
        <p:txBody>
          <a:bodyPr wrap="square" rtlCol="0">
            <a:spAutoFit/>
          </a:bodyPr>
          <a:lstStyle/>
          <a:p>
            <a:r>
              <a:rPr lang="es-EC" sz="2400" b="1" dirty="0" smtClean="0">
                <a:solidFill>
                  <a:schemeClr val="bg2">
                    <a:lumMod val="10000"/>
                  </a:schemeClr>
                </a:solidFill>
              </a:rPr>
              <a:t>  		    TERCER MANDAMIENTO </a:t>
            </a:r>
          </a:p>
          <a:p>
            <a:r>
              <a:rPr lang="es-EC" sz="2400" b="1" dirty="0" smtClean="0">
                <a:solidFill>
                  <a:schemeClr val="bg2">
                    <a:lumMod val="10000"/>
                  </a:schemeClr>
                </a:solidFill>
              </a:rPr>
              <a:t>  		   SANTIFICAR LAS FIESTAS</a:t>
            </a:r>
          </a:p>
          <a:p>
            <a:endParaRPr lang="es-EC" sz="2400" b="1" dirty="0">
              <a:solidFill>
                <a:schemeClr val="bg2">
                  <a:lumMod val="10000"/>
                </a:schemeClr>
              </a:solidFill>
            </a:endParaRPr>
          </a:p>
          <a:p>
            <a:r>
              <a:rPr lang="es-EC" sz="2400" dirty="0" smtClean="0"/>
              <a:t>Y POR QUE EL DOMINGO? …Y NO EL SÁBADO?</a:t>
            </a:r>
          </a:p>
          <a:p>
            <a:endParaRPr lang="es-EC" sz="2400" dirty="0">
              <a:solidFill>
                <a:schemeClr val="bg2">
                  <a:lumMod val="10000"/>
                </a:schemeClr>
              </a:solidFill>
            </a:endParaRPr>
          </a:p>
          <a:p>
            <a:pPr algn="just"/>
            <a:r>
              <a:rPr lang="es-EC" sz="2400" dirty="0" smtClean="0">
                <a:solidFill>
                  <a:schemeClr val="bg2">
                    <a:lumMod val="10000"/>
                  </a:schemeClr>
                </a:solidFill>
              </a:rPr>
              <a:t>Por que el sábado representaba la coronación de la primera </a:t>
            </a:r>
            <a:r>
              <a:rPr lang="es-EC" sz="2400" dirty="0" smtClean="0">
                <a:solidFill>
                  <a:srgbClr val="FF0000"/>
                </a:solidFill>
              </a:rPr>
              <a:t>creación </a:t>
            </a:r>
            <a:r>
              <a:rPr lang="es-EC" sz="2400" dirty="0" smtClean="0">
                <a:solidFill>
                  <a:schemeClr val="bg2">
                    <a:lumMod val="10000"/>
                  </a:schemeClr>
                </a:solidFill>
              </a:rPr>
              <a:t>y fue sustituido por el domingo que recuerda la nueva creación inaugurada por la </a:t>
            </a:r>
            <a:r>
              <a:rPr lang="es-EC" sz="2400" dirty="0" smtClean="0">
                <a:solidFill>
                  <a:srgbClr val="FF0000"/>
                </a:solidFill>
              </a:rPr>
              <a:t>resurrección de cristo</a:t>
            </a:r>
            <a:r>
              <a:rPr lang="es-EC" sz="2400" dirty="0" smtClean="0">
                <a:solidFill>
                  <a:schemeClr val="bg2">
                    <a:lumMod val="10000"/>
                  </a:schemeClr>
                </a:solidFill>
              </a:rPr>
              <a:t>.</a:t>
            </a:r>
          </a:p>
          <a:p>
            <a:r>
              <a:rPr lang="es-EC" sz="2400" dirty="0" smtClean="0">
                <a:solidFill>
                  <a:schemeClr val="bg2">
                    <a:lumMod val="10000"/>
                  </a:schemeClr>
                </a:solidFill>
              </a:rPr>
              <a:t> </a:t>
            </a:r>
            <a:endParaRPr lang="es-EC" sz="2400" dirty="0">
              <a:solidFill>
                <a:schemeClr val="bg2">
                  <a:lumMod val="10000"/>
                </a:schemeClr>
              </a:solidFill>
            </a:endParaRPr>
          </a:p>
          <a:p>
            <a:pPr algn="just"/>
            <a:r>
              <a:rPr lang="es-EC" sz="2400" dirty="0">
                <a:solidFill>
                  <a:schemeClr val="bg2">
                    <a:lumMod val="10000"/>
                  </a:schemeClr>
                </a:solidFill>
              </a:rPr>
              <a:t>L</a:t>
            </a:r>
            <a:r>
              <a:rPr lang="es-EC" sz="2400" dirty="0" smtClean="0">
                <a:solidFill>
                  <a:schemeClr val="bg2">
                    <a:lumMod val="10000"/>
                  </a:schemeClr>
                </a:solidFill>
              </a:rPr>
              <a:t>a Iglesia Católica celebra el día de la resurrección de Cristo que es el octavo día de la semana  o llamado día del señor (</a:t>
            </a:r>
            <a:r>
              <a:rPr lang="es-EC" sz="2400" dirty="0" err="1" smtClean="0">
                <a:solidFill>
                  <a:schemeClr val="bg2">
                    <a:lumMod val="10000"/>
                  </a:schemeClr>
                </a:solidFill>
              </a:rPr>
              <a:t>dies</a:t>
            </a:r>
            <a:r>
              <a:rPr lang="es-EC" sz="2400" dirty="0" smtClean="0">
                <a:solidFill>
                  <a:schemeClr val="bg2">
                    <a:lumMod val="10000"/>
                  </a:schemeClr>
                </a:solidFill>
              </a:rPr>
              <a:t> </a:t>
            </a:r>
            <a:r>
              <a:rPr lang="es-EC" sz="2400" dirty="0" err="1" smtClean="0">
                <a:solidFill>
                  <a:schemeClr val="bg2">
                    <a:lumMod val="10000"/>
                  </a:schemeClr>
                </a:solidFill>
              </a:rPr>
              <a:t>domini</a:t>
            </a:r>
            <a:r>
              <a:rPr lang="es-EC" sz="2400" dirty="0" smtClean="0">
                <a:solidFill>
                  <a:schemeClr val="bg2">
                    <a:lumMod val="10000"/>
                  </a:schemeClr>
                </a:solidFill>
              </a:rPr>
              <a:t>) o domingo; l</a:t>
            </a:r>
            <a:r>
              <a:rPr lang="es-EC" sz="2400" dirty="0" smtClean="0"/>
              <a:t>os primeros cristianos se reunían el día </a:t>
            </a:r>
            <a:r>
              <a:rPr lang="es-EC" sz="2400" dirty="0" smtClean="0">
                <a:solidFill>
                  <a:srgbClr val="FF0000"/>
                </a:solidFill>
              </a:rPr>
              <a:t>domingo</a:t>
            </a:r>
            <a:r>
              <a:rPr lang="es-EC" sz="2400" dirty="0" smtClean="0"/>
              <a:t>, y “eran fieles en</a:t>
            </a:r>
            <a:r>
              <a:rPr lang="es-EC" sz="2400" dirty="0" smtClean="0">
                <a:solidFill>
                  <a:schemeClr val="bg2">
                    <a:lumMod val="10000"/>
                  </a:schemeClr>
                </a:solidFill>
              </a:rPr>
              <a:t> </a:t>
            </a:r>
            <a:r>
              <a:rPr lang="es-EC" sz="2400" dirty="0" smtClean="0">
                <a:solidFill>
                  <a:srgbClr val="FF0000"/>
                </a:solidFill>
              </a:rPr>
              <a:t>conservar</a:t>
            </a:r>
            <a:r>
              <a:rPr lang="es-EC" sz="2400" dirty="0" smtClean="0">
                <a:solidFill>
                  <a:schemeClr val="bg2">
                    <a:lumMod val="10000"/>
                  </a:schemeClr>
                </a:solidFill>
              </a:rPr>
              <a:t> las enseñanzas de los apóstoles, en </a:t>
            </a:r>
            <a:r>
              <a:rPr lang="es-EC" sz="2400" dirty="0" smtClean="0">
                <a:solidFill>
                  <a:srgbClr val="FF0000"/>
                </a:solidFill>
              </a:rPr>
              <a:t>compartir </a:t>
            </a:r>
            <a:r>
              <a:rPr lang="es-EC" sz="2400" dirty="0" smtClean="0">
                <a:solidFill>
                  <a:schemeClr val="bg2">
                    <a:lumMod val="10000"/>
                  </a:schemeClr>
                </a:solidFill>
              </a:rPr>
              <a:t>lo que tenían, en reunirse para </a:t>
            </a:r>
            <a:r>
              <a:rPr lang="es-EC" sz="2400" dirty="0" smtClean="0">
                <a:solidFill>
                  <a:schemeClr val="accent6"/>
                </a:solidFill>
              </a:rPr>
              <a:t>celebrar la fracción del pan </a:t>
            </a:r>
            <a:r>
              <a:rPr lang="es-EC" sz="2400" dirty="0" smtClean="0">
                <a:solidFill>
                  <a:schemeClr val="bg2">
                    <a:lumMod val="10000"/>
                  </a:schemeClr>
                </a:solidFill>
              </a:rPr>
              <a:t>y en </a:t>
            </a:r>
            <a:r>
              <a:rPr lang="es-EC" sz="2400" dirty="0" smtClean="0">
                <a:solidFill>
                  <a:srgbClr val="FF0000"/>
                </a:solidFill>
              </a:rPr>
              <a:t>oración</a:t>
            </a:r>
            <a:r>
              <a:rPr lang="es-EC" sz="2400" dirty="0" smtClean="0"/>
              <a:t>” </a:t>
            </a:r>
            <a:r>
              <a:rPr lang="es-EC" sz="2400" dirty="0" smtClean="0">
                <a:solidFill>
                  <a:schemeClr val="accent6"/>
                </a:solidFill>
              </a:rPr>
              <a:t> </a:t>
            </a:r>
            <a:r>
              <a:rPr lang="es-EC" sz="2400" dirty="0" err="1" smtClean="0"/>
              <a:t>Hch</a:t>
            </a:r>
            <a:r>
              <a:rPr lang="es-EC" sz="2400" dirty="0" smtClean="0"/>
              <a:t> </a:t>
            </a:r>
            <a:r>
              <a:rPr lang="es-EC" sz="2400" dirty="0"/>
              <a:t>2,42 </a:t>
            </a:r>
            <a:endParaRPr lang="es-EC" sz="2400" dirty="0">
              <a:solidFill>
                <a:schemeClr val="accent6"/>
              </a:solidFill>
            </a:endParaRPr>
          </a:p>
          <a:p>
            <a:r>
              <a:rPr lang="es-EC" sz="2400" dirty="0">
                <a:solidFill>
                  <a:schemeClr val="bg2">
                    <a:lumMod val="10000"/>
                  </a:schemeClr>
                </a:solidFill>
              </a:rPr>
              <a:t> </a:t>
            </a:r>
            <a:endParaRPr lang="es-EC" sz="2400" b="1" dirty="0">
              <a:solidFill>
                <a:schemeClr val="bg2">
                  <a:lumMod val="10000"/>
                </a:schemeClr>
              </a:solidFill>
            </a:endParaRPr>
          </a:p>
          <a:p>
            <a:endParaRPr lang="es-EC" sz="2400" b="1" dirty="0">
              <a:solidFill>
                <a:schemeClr val="bg2">
                  <a:lumMod val="10000"/>
                </a:schemeClr>
              </a:solidFill>
            </a:endParaRPr>
          </a:p>
        </p:txBody>
      </p:sp>
      <p:pic>
        <p:nvPicPr>
          <p:cNvPr id="6" name="5 Imagen" descr="Formar parte de la Iglesia y colaborar en su Misión de Salvación ..."/>
          <p:cNvPicPr/>
          <p:nvPr/>
        </p:nvPicPr>
        <p:blipFill>
          <a:blip r:embed="rId2">
            <a:extLst>
              <a:ext uri="{28A0092B-C50C-407E-A947-70E740481C1C}">
                <a14:useLocalDpi xmlns:a14="http://schemas.microsoft.com/office/drawing/2010/main" val="0"/>
              </a:ext>
            </a:extLst>
          </a:blip>
          <a:srcRect/>
          <a:stretch>
            <a:fillRect/>
          </a:stretch>
        </p:blipFill>
        <p:spPr bwMode="auto">
          <a:xfrm>
            <a:off x="234807" y="321821"/>
            <a:ext cx="1830070" cy="971550"/>
          </a:xfrm>
          <a:prstGeom prst="rect">
            <a:avLst/>
          </a:prstGeom>
          <a:noFill/>
          <a:ln>
            <a:noFill/>
          </a:ln>
        </p:spPr>
      </p:pic>
    </p:spTree>
    <p:extLst>
      <p:ext uri="{BB962C8B-B14F-4D97-AF65-F5344CB8AC3E}">
        <p14:creationId xmlns:p14="http://schemas.microsoft.com/office/powerpoint/2010/main" val="7592914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51520" y="321821"/>
            <a:ext cx="8568952" cy="4893647"/>
          </a:xfrm>
          <a:prstGeom prst="rect">
            <a:avLst/>
          </a:prstGeom>
          <a:noFill/>
        </p:spPr>
        <p:txBody>
          <a:bodyPr wrap="square" rtlCol="0">
            <a:spAutoFit/>
          </a:bodyPr>
          <a:lstStyle/>
          <a:p>
            <a:r>
              <a:rPr lang="es-EC" sz="2400" b="1" dirty="0" smtClean="0">
                <a:solidFill>
                  <a:schemeClr val="bg2">
                    <a:lumMod val="10000"/>
                  </a:schemeClr>
                </a:solidFill>
              </a:rPr>
              <a:t>  		    TERCER MANDAMIENTO </a:t>
            </a:r>
          </a:p>
          <a:p>
            <a:r>
              <a:rPr lang="es-EC" sz="2400" b="1" dirty="0" smtClean="0">
                <a:solidFill>
                  <a:schemeClr val="bg2">
                    <a:lumMod val="10000"/>
                  </a:schemeClr>
                </a:solidFill>
              </a:rPr>
              <a:t>  		   SANTIFICAR LAS FIESTAS</a:t>
            </a:r>
          </a:p>
          <a:p>
            <a:endParaRPr lang="es-EC" sz="2400" b="1" dirty="0">
              <a:solidFill>
                <a:schemeClr val="bg2">
                  <a:lumMod val="10000"/>
                </a:schemeClr>
              </a:solidFill>
            </a:endParaRPr>
          </a:p>
          <a:p>
            <a:r>
              <a:rPr lang="es-EC" sz="2400" dirty="0" smtClean="0"/>
              <a:t>LA CONSTITUCIÓN SACROSANCTUM CONCILIUM 106 SOBRE LA SAGRADA LITURGIA  NOS DICE:</a:t>
            </a:r>
          </a:p>
          <a:p>
            <a:endParaRPr lang="es-EC" sz="2400" dirty="0"/>
          </a:p>
          <a:p>
            <a:pPr algn="just"/>
            <a:r>
              <a:rPr lang="es-EC" sz="2400" dirty="0" smtClean="0"/>
              <a:t>LA IGLESIA, POR UNA TRADICIÓN APOSTÓLICA, QUE TRAE SU ORIGEN DEL MISMO DÍA DE LA RESURRECCIÓN DE CRISTO, CELEBRA EL MISTERIO PASCUAL CADA OCHO DÍAS, EN EL DÍA QUE ES LLAMADO CON RAZÓN “ DÍA DEL SEÑOR O DOMINGO” </a:t>
            </a:r>
          </a:p>
          <a:p>
            <a:endParaRPr lang="es-EC" sz="2400" dirty="0" smtClean="0">
              <a:solidFill>
                <a:schemeClr val="bg2">
                  <a:lumMod val="10000"/>
                </a:schemeClr>
              </a:solidFill>
            </a:endParaRPr>
          </a:p>
          <a:p>
            <a:endParaRPr lang="es-EC" sz="2400" dirty="0">
              <a:solidFill>
                <a:schemeClr val="bg2">
                  <a:lumMod val="10000"/>
                </a:schemeClr>
              </a:solidFill>
            </a:endParaRPr>
          </a:p>
          <a:p>
            <a:endParaRPr lang="es-EC" sz="2400" b="1" dirty="0">
              <a:solidFill>
                <a:schemeClr val="bg2">
                  <a:lumMod val="10000"/>
                </a:schemeClr>
              </a:solidFill>
            </a:endParaRPr>
          </a:p>
        </p:txBody>
      </p:sp>
      <p:pic>
        <p:nvPicPr>
          <p:cNvPr id="6" name="5 Imagen" descr="Formar parte de la Iglesia y colaborar en su Misión de Salvación ..."/>
          <p:cNvPicPr/>
          <p:nvPr/>
        </p:nvPicPr>
        <p:blipFill>
          <a:blip r:embed="rId2">
            <a:extLst>
              <a:ext uri="{28A0092B-C50C-407E-A947-70E740481C1C}">
                <a14:useLocalDpi xmlns:a14="http://schemas.microsoft.com/office/drawing/2010/main" val="0"/>
              </a:ext>
            </a:extLst>
          </a:blip>
          <a:srcRect/>
          <a:stretch>
            <a:fillRect/>
          </a:stretch>
        </p:blipFill>
        <p:spPr bwMode="auto">
          <a:xfrm>
            <a:off x="234807" y="321821"/>
            <a:ext cx="1830070" cy="971550"/>
          </a:xfrm>
          <a:prstGeom prst="rect">
            <a:avLst/>
          </a:prstGeom>
          <a:noFill/>
          <a:ln>
            <a:noFill/>
          </a:ln>
        </p:spPr>
      </p:pic>
    </p:spTree>
    <p:extLst>
      <p:ext uri="{BB962C8B-B14F-4D97-AF65-F5344CB8AC3E}">
        <p14:creationId xmlns:p14="http://schemas.microsoft.com/office/powerpoint/2010/main" val="40756002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51520" y="321821"/>
            <a:ext cx="8568952" cy="6370975"/>
          </a:xfrm>
          <a:prstGeom prst="rect">
            <a:avLst/>
          </a:prstGeom>
          <a:noFill/>
        </p:spPr>
        <p:txBody>
          <a:bodyPr wrap="square" rtlCol="0">
            <a:spAutoFit/>
          </a:bodyPr>
          <a:lstStyle/>
          <a:p>
            <a:r>
              <a:rPr lang="es-EC" sz="2400" b="1" dirty="0" smtClean="0">
                <a:solidFill>
                  <a:schemeClr val="bg2">
                    <a:lumMod val="10000"/>
                  </a:schemeClr>
                </a:solidFill>
              </a:rPr>
              <a:t>  		    TERCER MANDAMIENTO </a:t>
            </a:r>
          </a:p>
          <a:p>
            <a:r>
              <a:rPr lang="es-EC" sz="2400" b="1" dirty="0" smtClean="0">
                <a:solidFill>
                  <a:schemeClr val="bg2">
                    <a:lumMod val="10000"/>
                  </a:schemeClr>
                </a:solidFill>
              </a:rPr>
              <a:t>  		   SANTIFICAR LAS FIESTAS</a:t>
            </a:r>
          </a:p>
          <a:p>
            <a:endParaRPr lang="es-EC" sz="2400" b="1" dirty="0" smtClean="0">
              <a:solidFill>
                <a:schemeClr val="bg2">
                  <a:lumMod val="10000"/>
                </a:schemeClr>
              </a:solidFill>
            </a:endParaRPr>
          </a:p>
          <a:p>
            <a:pPr algn="just"/>
            <a:r>
              <a:rPr lang="es-EC" sz="2400" dirty="0"/>
              <a:t>El </a:t>
            </a:r>
            <a:r>
              <a:rPr lang="es-EC" sz="2400" dirty="0" smtClean="0"/>
              <a:t>Tercer Mandamiento es </a:t>
            </a:r>
            <a:r>
              <a:rPr lang="es-EC" sz="2400" dirty="0" smtClean="0">
                <a:solidFill>
                  <a:srgbClr val="FF0000"/>
                </a:solidFill>
              </a:rPr>
              <a:t>Santificar las Fiestas, </a:t>
            </a:r>
            <a:r>
              <a:rPr lang="es-EC" sz="2400" dirty="0" smtClean="0"/>
              <a:t>es </a:t>
            </a:r>
            <a:r>
              <a:rPr lang="es-EC" sz="2400" dirty="0" smtClean="0">
                <a:solidFill>
                  <a:srgbClr val="FF0000"/>
                </a:solidFill>
              </a:rPr>
              <a:t>dedicar </a:t>
            </a:r>
            <a:r>
              <a:rPr lang="es-EC" sz="2400" dirty="0"/>
              <a:t>el domingo y otros días de fiesta </a:t>
            </a:r>
            <a:r>
              <a:rPr lang="es-EC" sz="2400" dirty="0" smtClean="0"/>
              <a:t>religiosa  </a:t>
            </a:r>
            <a:r>
              <a:rPr lang="es-EC" sz="2400" dirty="0"/>
              <a:t>para </a:t>
            </a:r>
            <a:r>
              <a:rPr lang="es-EC" sz="2400" dirty="0" smtClean="0">
                <a:solidFill>
                  <a:srgbClr val="FF0000"/>
                </a:solidFill>
              </a:rPr>
              <a:t>unirnos </a:t>
            </a:r>
            <a:r>
              <a:rPr lang="es-EC" sz="2400" dirty="0"/>
              <a:t>a toda la </a:t>
            </a:r>
            <a:r>
              <a:rPr lang="es-EC" sz="2400" dirty="0" smtClean="0"/>
              <a:t>Iglesia </a:t>
            </a:r>
            <a:r>
              <a:rPr lang="es-EC" sz="2400" dirty="0"/>
              <a:t>en </a:t>
            </a:r>
            <a:r>
              <a:rPr lang="es-EC" sz="2400" dirty="0">
                <a:solidFill>
                  <a:srgbClr val="FF0000"/>
                </a:solidFill>
              </a:rPr>
              <a:t>oración</a:t>
            </a:r>
            <a:r>
              <a:rPr lang="es-EC" sz="2400" dirty="0"/>
              <a:t>, para </a:t>
            </a:r>
            <a:r>
              <a:rPr lang="es-EC" sz="2400" dirty="0" smtClean="0">
                <a:solidFill>
                  <a:srgbClr val="FF0000"/>
                </a:solidFill>
              </a:rPr>
              <a:t>escuchar </a:t>
            </a:r>
            <a:r>
              <a:rPr lang="es-EC" sz="2400" dirty="0"/>
              <a:t>la palabra de </a:t>
            </a:r>
            <a:r>
              <a:rPr lang="es-EC" sz="2400" dirty="0" smtClean="0"/>
              <a:t>Dios, </a:t>
            </a:r>
            <a:r>
              <a:rPr lang="es-EC" sz="2400" dirty="0">
                <a:solidFill>
                  <a:srgbClr val="FF0000"/>
                </a:solidFill>
              </a:rPr>
              <a:t>alabar </a:t>
            </a:r>
            <a:r>
              <a:rPr lang="es-EC" sz="2400" dirty="0"/>
              <a:t>y </a:t>
            </a:r>
            <a:r>
              <a:rPr lang="es-EC" sz="2400" dirty="0">
                <a:solidFill>
                  <a:srgbClr val="FF0000"/>
                </a:solidFill>
              </a:rPr>
              <a:t>dar </a:t>
            </a:r>
            <a:r>
              <a:rPr lang="es-EC" sz="2400" dirty="0" smtClean="0">
                <a:solidFill>
                  <a:srgbClr val="FF0000"/>
                </a:solidFill>
              </a:rPr>
              <a:t>gracias </a:t>
            </a:r>
            <a:r>
              <a:rPr lang="es-EC" sz="2400" dirty="0" smtClean="0"/>
              <a:t>a nuestro Padre; y </a:t>
            </a:r>
            <a:r>
              <a:rPr lang="es-EC" sz="2400" dirty="0" smtClean="0">
                <a:solidFill>
                  <a:srgbClr val="FF0000"/>
                </a:solidFill>
              </a:rPr>
              <a:t>recibir</a:t>
            </a:r>
            <a:r>
              <a:rPr lang="es-EC" sz="2400" dirty="0" smtClean="0"/>
              <a:t> </a:t>
            </a:r>
            <a:r>
              <a:rPr lang="es-EC" sz="2400" dirty="0"/>
              <a:t>el cuerpo y sangre de </a:t>
            </a:r>
            <a:r>
              <a:rPr lang="es-EC" sz="2400" dirty="0" smtClean="0"/>
              <a:t>Jesucristo, </a:t>
            </a:r>
            <a:r>
              <a:rPr lang="es-EC" sz="2400" dirty="0" smtClean="0">
                <a:solidFill>
                  <a:srgbClr val="FF0000"/>
                </a:solidFill>
              </a:rPr>
              <a:t>viviendo alegremente </a:t>
            </a:r>
            <a:r>
              <a:rPr lang="es-EC" sz="2400" dirty="0" smtClean="0"/>
              <a:t>la </a:t>
            </a:r>
            <a:r>
              <a:rPr lang="es-EC" sz="2400" dirty="0"/>
              <a:t>santa misa</a:t>
            </a:r>
            <a:r>
              <a:rPr lang="es-EC" sz="2400" dirty="0" smtClean="0"/>
              <a:t>.</a:t>
            </a:r>
          </a:p>
          <a:p>
            <a:endParaRPr lang="es-EC" sz="2400" dirty="0"/>
          </a:p>
          <a:p>
            <a:pPr algn="just"/>
            <a:r>
              <a:rPr lang="es-EC" sz="2400" dirty="0" smtClean="0"/>
              <a:t>Es </a:t>
            </a:r>
            <a:r>
              <a:rPr lang="es-EC" sz="2400" dirty="0"/>
              <a:t>obligación de </a:t>
            </a:r>
            <a:r>
              <a:rPr lang="es-EC" sz="2400" dirty="0">
                <a:solidFill>
                  <a:srgbClr val="FF0000"/>
                </a:solidFill>
              </a:rPr>
              <a:t>oír</a:t>
            </a:r>
            <a:r>
              <a:rPr lang="es-EC" sz="2400" dirty="0"/>
              <a:t> y </a:t>
            </a:r>
            <a:r>
              <a:rPr lang="es-EC" sz="2400" dirty="0">
                <a:solidFill>
                  <a:srgbClr val="FF0000"/>
                </a:solidFill>
              </a:rPr>
              <a:t>participar</a:t>
            </a:r>
            <a:r>
              <a:rPr lang="es-EC" sz="2400" dirty="0"/>
              <a:t> en la </a:t>
            </a:r>
            <a:r>
              <a:rPr lang="es-EC" sz="2400" dirty="0">
                <a:solidFill>
                  <a:srgbClr val="FF0000"/>
                </a:solidFill>
              </a:rPr>
              <a:t>misa entera </a:t>
            </a:r>
            <a:r>
              <a:rPr lang="es-EC" sz="2400" dirty="0"/>
              <a:t>los </a:t>
            </a:r>
            <a:r>
              <a:rPr lang="es-EC" sz="2400" dirty="0" smtClean="0"/>
              <a:t>domingo y días </a:t>
            </a:r>
            <a:r>
              <a:rPr lang="es-EC" sz="2400" dirty="0"/>
              <a:t>de precepto o de guarda, </a:t>
            </a:r>
            <a:r>
              <a:rPr lang="es-EC" sz="2400" dirty="0" smtClean="0"/>
              <a:t>todos los </a:t>
            </a:r>
            <a:r>
              <a:rPr lang="es-EC" sz="2400" dirty="0">
                <a:solidFill>
                  <a:srgbClr val="FF0000"/>
                </a:solidFill>
              </a:rPr>
              <a:t>bautizados</a:t>
            </a:r>
            <a:r>
              <a:rPr lang="es-EC" sz="2400" dirty="0"/>
              <a:t> que han cumplido los siete años y </a:t>
            </a:r>
            <a:r>
              <a:rPr lang="es-EC" sz="2400" dirty="0" smtClean="0"/>
              <a:t>tienen uso de raz</a:t>
            </a:r>
            <a:r>
              <a:rPr lang="es-EC" sz="2400" dirty="0" smtClean="0"/>
              <a:t>ón.</a:t>
            </a:r>
          </a:p>
          <a:p>
            <a:pPr algn="just"/>
            <a:r>
              <a:rPr lang="es-EC" sz="2400" dirty="0"/>
              <a:t/>
            </a:r>
            <a:br>
              <a:rPr lang="es-EC" sz="2400" dirty="0"/>
            </a:br>
            <a:r>
              <a:rPr lang="es-EC" sz="2400" dirty="0" smtClean="0"/>
              <a:t>Los </a:t>
            </a:r>
            <a:r>
              <a:rPr lang="es-EC" sz="2400" dirty="0"/>
              <a:t>que deliberadamente faltan a esta </a:t>
            </a:r>
            <a:r>
              <a:rPr lang="es-EC" sz="2400" dirty="0">
                <a:solidFill>
                  <a:srgbClr val="FF0000"/>
                </a:solidFill>
              </a:rPr>
              <a:t>obligación</a:t>
            </a:r>
            <a:r>
              <a:rPr lang="es-EC" sz="2400" dirty="0"/>
              <a:t> cometen un </a:t>
            </a:r>
            <a:r>
              <a:rPr lang="es-EC" sz="2400" dirty="0">
                <a:solidFill>
                  <a:srgbClr val="FF0000"/>
                </a:solidFill>
              </a:rPr>
              <a:t>pecado grave</a:t>
            </a:r>
            <a:r>
              <a:rPr lang="es-EC" sz="2400" dirty="0"/>
              <a:t>.</a:t>
            </a:r>
          </a:p>
          <a:p>
            <a:endParaRPr lang="es-EC" sz="2400" b="1" dirty="0">
              <a:solidFill>
                <a:schemeClr val="bg2">
                  <a:lumMod val="10000"/>
                </a:schemeClr>
              </a:solidFill>
            </a:endParaRPr>
          </a:p>
        </p:txBody>
      </p:sp>
      <p:pic>
        <p:nvPicPr>
          <p:cNvPr id="6" name="5 Imagen" descr="Formar parte de la Iglesia y colaborar en su Misión de Salvación ..."/>
          <p:cNvPicPr/>
          <p:nvPr/>
        </p:nvPicPr>
        <p:blipFill>
          <a:blip r:embed="rId2">
            <a:extLst>
              <a:ext uri="{28A0092B-C50C-407E-A947-70E740481C1C}">
                <a14:useLocalDpi xmlns:a14="http://schemas.microsoft.com/office/drawing/2010/main" val="0"/>
              </a:ext>
            </a:extLst>
          </a:blip>
          <a:srcRect/>
          <a:stretch>
            <a:fillRect/>
          </a:stretch>
        </p:blipFill>
        <p:spPr bwMode="auto">
          <a:xfrm>
            <a:off x="234807" y="321821"/>
            <a:ext cx="1830070" cy="971550"/>
          </a:xfrm>
          <a:prstGeom prst="rect">
            <a:avLst/>
          </a:prstGeom>
          <a:noFill/>
          <a:ln>
            <a:noFill/>
          </a:ln>
        </p:spPr>
      </p:pic>
    </p:spTree>
    <p:extLst>
      <p:ext uri="{BB962C8B-B14F-4D97-AF65-F5344CB8AC3E}">
        <p14:creationId xmlns:p14="http://schemas.microsoft.com/office/powerpoint/2010/main" val="2006735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611560" y="321821"/>
            <a:ext cx="7992888" cy="5632311"/>
          </a:xfrm>
          <a:prstGeom prst="rect">
            <a:avLst/>
          </a:prstGeom>
          <a:noFill/>
        </p:spPr>
        <p:txBody>
          <a:bodyPr wrap="square" rtlCol="0">
            <a:spAutoFit/>
          </a:bodyPr>
          <a:lstStyle/>
          <a:p>
            <a:r>
              <a:rPr lang="es-EC" sz="2400" b="1" dirty="0" smtClean="0">
                <a:solidFill>
                  <a:schemeClr val="bg2">
                    <a:lumMod val="10000"/>
                  </a:schemeClr>
                </a:solidFill>
              </a:rPr>
              <a:t>  		   	 TERCER MANDAMIENTO </a:t>
            </a:r>
          </a:p>
          <a:p>
            <a:r>
              <a:rPr lang="es-EC" sz="2400" b="1" dirty="0" smtClean="0">
                <a:solidFill>
                  <a:schemeClr val="bg2">
                    <a:lumMod val="10000"/>
                  </a:schemeClr>
                </a:solidFill>
              </a:rPr>
              <a:t>  		   	SANTIFICAR LAS FIESTAS</a:t>
            </a:r>
          </a:p>
          <a:p>
            <a:r>
              <a:rPr lang="es-EC" sz="2400" dirty="0" smtClean="0">
                <a:solidFill>
                  <a:schemeClr val="accent1"/>
                </a:solidFill>
              </a:rPr>
              <a:t>			</a:t>
            </a:r>
          </a:p>
          <a:p>
            <a:pPr algn="just"/>
            <a:r>
              <a:rPr lang="es-EC" sz="2400" dirty="0">
                <a:solidFill>
                  <a:schemeClr val="accent1"/>
                </a:solidFill>
              </a:rPr>
              <a:t>	</a:t>
            </a:r>
            <a:r>
              <a:rPr lang="es-EC" sz="2400" dirty="0" smtClean="0">
                <a:solidFill>
                  <a:schemeClr val="accent1"/>
                </a:solidFill>
              </a:rPr>
              <a:t>			</a:t>
            </a:r>
            <a:r>
              <a:rPr lang="es-EC" sz="2400" dirty="0" smtClean="0">
                <a:solidFill>
                  <a:schemeClr val="accent6"/>
                </a:solidFill>
              </a:rPr>
              <a:t/>
            </a:r>
            <a:br>
              <a:rPr lang="es-EC" sz="2400" dirty="0" smtClean="0">
                <a:solidFill>
                  <a:schemeClr val="accent6"/>
                </a:solidFill>
              </a:rPr>
            </a:br>
            <a:r>
              <a:rPr lang="es-EC" sz="2400" dirty="0" smtClean="0">
                <a:solidFill>
                  <a:schemeClr val="bg2">
                    <a:lumMod val="10000"/>
                  </a:schemeClr>
                </a:solidFill>
              </a:rPr>
              <a:t>SANTIFICAR LAS FIESTAS SIGNIFICA:</a:t>
            </a:r>
            <a:r>
              <a:rPr lang="es-EC" sz="2400" dirty="0" smtClean="0">
                <a:solidFill>
                  <a:schemeClr val="accent1"/>
                </a:solidFill>
              </a:rPr>
              <a:t/>
            </a:r>
            <a:br>
              <a:rPr lang="es-EC" sz="2400" dirty="0" smtClean="0">
                <a:solidFill>
                  <a:schemeClr val="accent1"/>
                </a:solidFill>
              </a:rPr>
            </a:br>
            <a:r>
              <a:rPr lang="es-EC" sz="2400" dirty="0" smtClean="0">
                <a:solidFill>
                  <a:schemeClr val="accent1"/>
                </a:solidFill>
              </a:rPr>
              <a:t/>
            </a:r>
            <a:br>
              <a:rPr lang="es-EC" sz="2400" dirty="0" smtClean="0">
                <a:solidFill>
                  <a:schemeClr val="accent1"/>
                </a:solidFill>
              </a:rPr>
            </a:br>
            <a:r>
              <a:rPr lang="es-EC" sz="2400" dirty="0" smtClean="0">
                <a:solidFill>
                  <a:schemeClr val="bg2">
                    <a:lumMod val="10000"/>
                  </a:schemeClr>
                </a:solidFill>
              </a:rPr>
              <a:t>DEDICAR EL </a:t>
            </a:r>
            <a:r>
              <a:rPr lang="es-EC" sz="2400" dirty="0" smtClean="0">
                <a:solidFill>
                  <a:schemeClr val="accent6"/>
                </a:solidFill>
              </a:rPr>
              <a:t>DOMINGO</a:t>
            </a:r>
            <a:r>
              <a:rPr lang="es-EC" sz="2400" dirty="0" smtClean="0">
                <a:solidFill>
                  <a:schemeClr val="accent1"/>
                </a:solidFill>
              </a:rPr>
              <a:t> </a:t>
            </a:r>
            <a:r>
              <a:rPr lang="es-EC" sz="2400" dirty="0" smtClean="0">
                <a:solidFill>
                  <a:schemeClr val="bg2">
                    <a:lumMod val="10000"/>
                  </a:schemeClr>
                </a:solidFill>
              </a:rPr>
              <a:t>Y OTROS DÍAS DE FIESTA  A  </a:t>
            </a:r>
            <a:r>
              <a:rPr lang="es-EC" sz="2400" dirty="0" smtClean="0">
                <a:solidFill>
                  <a:schemeClr val="accent6"/>
                </a:solidFill>
              </a:rPr>
              <a:t>ALABAR </a:t>
            </a:r>
            <a:r>
              <a:rPr lang="es-EC" sz="2400" dirty="0" smtClean="0">
                <a:solidFill>
                  <a:schemeClr val="bg2">
                    <a:lumMod val="10000"/>
                  </a:schemeClr>
                </a:solidFill>
              </a:rPr>
              <a:t>Y</a:t>
            </a:r>
            <a:r>
              <a:rPr lang="es-EC" sz="2400" dirty="0" smtClean="0">
                <a:solidFill>
                  <a:schemeClr val="accent1"/>
                </a:solidFill>
              </a:rPr>
              <a:t> </a:t>
            </a:r>
            <a:r>
              <a:rPr lang="es-EC" sz="2400" dirty="0" smtClean="0">
                <a:solidFill>
                  <a:schemeClr val="accent6"/>
                </a:solidFill>
              </a:rPr>
              <a:t>DAR GRACIAS A DIOS </a:t>
            </a:r>
            <a:r>
              <a:rPr lang="es-EC" sz="2400" dirty="0" smtClean="0">
                <a:solidFill>
                  <a:schemeClr val="bg2">
                    <a:lumMod val="10000"/>
                  </a:schemeClr>
                </a:solidFill>
              </a:rPr>
              <a:t>MEDIANTE LA</a:t>
            </a:r>
            <a:r>
              <a:rPr lang="es-EC" sz="2400" dirty="0" smtClean="0">
                <a:solidFill>
                  <a:schemeClr val="accent1"/>
                </a:solidFill>
              </a:rPr>
              <a:t> </a:t>
            </a:r>
            <a:r>
              <a:rPr lang="es-EC" sz="2400" dirty="0" smtClean="0">
                <a:solidFill>
                  <a:schemeClr val="accent6"/>
                </a:solidFill>
              </a:rPr>
              <a:t>CELEBRACIÓN</a:t>
            </a:r>
            <a:r>
              <a:rPr lang="es-EC" sz="2400" dirty="0" smtClean="0">
                <a:solidFill>
                  <a:schemeClr val="accent1"/>
                </a:solidFill>
              </a:rPr>
              <a:t> </a:t>
            </a:r>
            <a:r>
              <a:rPr lang="es-EC" sz="2400" dirty="0" smtClean="0">
                <a:solidFill>
                  <a:schemeClr val="bg2">
                    <a:lumMod val="10000"/>
                  </a:schemeClr>
                </a:solidFill>
              </a:rPr>
              <a:t>DE LA </a:t>
            </a:r>
            <a:r>
              <a:rPr lang="es-EC" sz="2400" dirty="0" smtClean="0">
                <a:solidFill>
                  <a:schemeClr val="accent6"/>
                </a:solidFill>
              </a:rPr>
              <a:t>EUCARISTÍA</a:t>
            </a:r>
            <a:r>
              <a:rPr lang="es-EC" sz="2400" dirty="0" smtClean="0">
                <a:solidFill>
                  <a:schemeClr val="bg2">
                    <a:lumMod val="10000"/>
                  </a:schemeClr>
                </a:solidFill>
              </a:rPr>
              <a:t>, EL </a:t>
            </a:r>
            <a:r>
              <a:rPr lang="es-EC" sz="2400" dirty="0" smtClean="0">
                <a:solidFill>
                  <a:schemeClr val="accent6"/>
                </a:solidFill>
              </a:rPr>
              <a:t>DESCANSO</a:t>
            </a:r>
            <a:r>
              <a:rPr lang="es-EC" sz="2400" dirty="0" smtClean="0">
                <a:solidFill>
                  <a:schemeClr val="bg2">
                    <a:lumMod val="10000"/>
                  </a:schemeClr>
                </a:solidFill>
              </a:rPr>
              <a:t>, LA  </a:t>
            </a:r>
            <a:r>
              <a:rPr lang="es-EC" sz="2400" dirty="0" smtClean="0">
                <a:solidFill>
                  <a:schemeClr val="accent6"/>
                </a:solidFill>
              </a:rPr>
              <a:t>ATENCIÓN A LA FAMILIA </a:t>
            </a:r>
            <a:r>
              <a:rPr lang="es-EC" sz="2400" dirty="0" smtClean="0">
                <a:solidFill>
                  <a:schemeClr val="bg2">
                    <a:lumMod val="10000"/>
                  </a:schemeClr>
                </a:solidFill>
              </a:rPr>
              <a:t>Y LA </a:t>
            </a:r>
            <a:r>
              <a:rPr lang="es-EC" sz="2400" dirty="0" smtClean="0">
                <a:solidFill>
                  <a:schemeClr val="accent6"/>
                </a:solidFill>
              </a:rPr>
              <a:t>AYUDA</a:t>
            </a:r>
            <a:r>
              <a:rPr lang="es-EC" sz="2400" dirty="0" smtClean="0">
                <a:solidFill>
                  <a:schemeClr val="accent1"/>
                </a:solidFill>
              </a:rPr>
              <a:t> </a:t>
            </a:r>
            <a:r>
              <a:rPr lang="es-EC" sz="2400" dirty="0" smtClean="0">
                <a:solidFill>
                  <a:schemeClr val="bg2">
                    <a:lumMod val="10000"/>
                  </a:schemeClr>
                </a:solidFill>
              </a:rPr>
              <a:t>A LOS DEMÁS U OTRAS OBRAS DE MISERICORDIA</a:t>
            </a:r>
            <a:r>
              <a:rPr lang="es-EC" sz="2400" dirty="0" smtClean="0">
                <a:solidFill>
                  <a:schemeClr val="bg2">
                    <a:lumMod val="10000"/>
                  </a:schemeClr>
                </a:solidFill>
              </a:rPr>
              <a:t>.</a:t>
            </a:r>
          </a:p>
          <a:p>
            <a:pPr algn="just"/>
            <a:r>
              <a:rPr lang="es-EC" sz="2400" dirty="0">
                <a:solidFill>
                  <a:schemeClr val="bg2">
                    <a:lumMod val="10000"/>
                  </a:schemeClr>
                </a:solidFill>
              </a:rPr>
              <a:t> </a:t>
            </a:r>
            <a:r>
              <a:rPr lang="es-EC" sz="2400" dirty="0" smtClean="0">
                <a:solidFill>
                  <a:schemeClr val="bg2">
                    <a:lumMod val="10000"/>
                  </a:schemeClr>
                </a:solidFill>
              </a:rPr>
              <a:t>	</a:t>
            </a:r>
            <a:r>
              <a:rPr lang="es-EC" sz="2400" dirty="0" smtClean="0">
                <a:solidFill>
                  <a:schemeClr val="accent1"/>
                </a:solidFill>
              </a:rPr>
              <a:t/>
            </a:r>
            <a:br>
              <a:rPr lang="es-EC" sz="2400" dirty="0" smtClean="0">
                <a:solidFill>
                  <a:schemeClr val="accent1"/>
                </a:solidFill>
              </a:rPr>
            </a:br>
            <a:endParaRPr lang="es-EC" sz="2400" b="1" dirty="0">
              <a:solidFill>
                <a:schemeClr val="bg2">
                  <a:lumMod val="10000"/>
                </a:schemeClr>
              </a:solidFill>
            </a:endParaRPr>
          </a:p>
          <a:p>
            <a:r>
              <a:rPr lang="es-EC" sz="2400" dirty="0" smtClean="0">
                <a:solidFill>
                  <a:schemeClr val="bg2">
                    <a:lumMod val="10000"/>
                  </a:schemeClr>
                </a:solidFill>
              </a:rPr>
              <a:t/>
            </a:r>
            <a:br>
              <a:rPr lang="es-EC" sz="2400" dirty="0" smtClean="0">
                <a:solidFill>
                  <a:schemeClr val="bg2">
                    <a:lumMod val="10000"/>
                  </a:schemeClr>
                </a:solidFill>
              </a:rPr>
            </a:br>
            <a:endParaRPr lang="es-EC" sz="2400" b="1" dirty="0">
              <a:solidFill>
                <a:schemeClr val="bg2">
                  <a:lumMod val="10000"/>
                </a:schemeClr>
              </a:solidFill>
            </a:endParaRPr>
          </a:p>
        </p:txBody>
      </p:sp>
      <p:pic>
        <p:nvPicPr>
          <p:cNvPr id="6" name="5 Imagen" descr="Formar parte de la Iglesia y colaborar en su Misión de Salvación ..."/>
          <p:cNvPicPr/>
          <p:nvPr/>
        </p:nvPicPr>
        <p:blipFill>
          <a:blip r:embed="rId2">
            <a:extLst>
              <a:ext uri="{28A0092B-C50C-407E-A947-70E740481C1C}">
                <a14:useLocalDpi xmlns:a14="http://schemas.microsoft.com/office/drawing/2010/main" val="0"/>
              </a:ext>
            </a:extLst>
          </a:blip>
          <a:srcRect/>
          <a:stretch>
            <a:fillRect/>
          </a:stretch>
        </p:blipFill>
        <p:spPr bwMode="auto">
          <a:xfrm>
            <a:off x="234807" y="321821"/>
            <a:ext cx="1830070" cy="971550"/>
          </a:xfrm>
          <a:prstGeom prst="rect">
            <a:avLst/>
          </a:prstGeom>
          <a:noFill/>
          <a:ln>
            <a:noFill/>
          </a:ln>
        </p:spPr>
      </p:pic>
    </p:spTree>
    <p:extLst>
      <p:ext uri="{BB962C8B-B14F-4D97-AF65-F5344CB8AC3E}">
        <p14:creationId xmlns:p14="http://schemas.microsoft.com/office/powerpoint/2010/main" val="34080175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827584" y="321821"/>
            <a:ext cx="7776864" cy="4955203"/>
          </a:xfrm>
          <a:prstGeom prst="rect">
            <a:avLst/>
          </a:prstGeom>
          <a:noFill/>
        </p:spPr>
        <p:txBody>
          <a:bodyPr wrap="square" rtlCol="0">
            <a:spAutoFit/>
          </a:bodyPr>
          <a:lstStyle/>
          <a:p>
            <a:r>
              <a:rPr lang="es-EC" sz="2400" b="1" dirty="0" smtClean="0">
                <a:solidFill>
                  <a:schemeClr val="bg2">
                    <a:lumMod val="10000"/>
                  </a:schemeClr>
                </a:solidFill>
              </a:rPr>
              <a:t>  		   	 TERCER MANDAMIENTO </a:t>
            </a:r>
          </a:p>
          <a:p>
            <a:r>
              <a:rPr lang="es-EC" sz="2400" b="1" dirty="0" smtClean="0">
                <a:solidFill>
                  <a:schemeClr val="bg2">
                    <a:lumMod val="10000"/>
                  </a:schemeClr>
                </a:solidFill>
              </a:rPr>
              <a:t>  		   	SANTIFICAR LAS FIESTAS</a:t>
            </a:r>
          </a:p>
          <a:p>
            <a:r>
              <a:rPr lang="es-EC" sz="2400" dirty="0" smtClean="0">
                <a:solidFill>
                  <a:schemeClr val="accent1"/>
                </a:solidFill>
              </a:rPr>
              <a:t>			</a:t>
            </a:r>
          </a:p>
          <a:p>
            <a:pPr marL="342900" indent="-342900">
              <a:buFont typeface="Wingdings" panose="05000000000000000000" pitchFamily="2" charset="2"/>
              <a:buChar char="v"/>
            </a:pPr>
            <a:r>
              <a:rPr lang="es-EC" sz="2400" dirty="0">
                <a:solidFill>
                  <a:schemeClr val="accent1"/>
                </a:solidFill>
              </a:rPr>
              <a:t>	</a:t>
            </a:r>
            <a:r>
              <a:rPr lang="es-EC" sz="3200" dirty="0" smtClean="0">
                <a:solidFill>
                  <a:schemeClr val="accent6"/>
                </a:solidFill>
              </a:rPr>
              <a:t>RECUERDA LOS DÍAS DE PRECEPTO</a:t>
            </a:r>
            <a:r>
              <a:rPr lang="es-EC" sz="1200" dirty="0" smtClean="0">
                <a:solidFill>
                  <a:schemeClr val="tx1"/>
                </a:solidFill>
              </a:rPr>
              <a:t/>
            </a:r>
            <a:br>
              <a:rPr lang="es-EC" sz="1200" dirty="0" smtClean="0">
                <a:solidFill>
                  <a:schemeClr val="tx1"/>
                </a:solidFill>
              </a:rPr>
            </a:br>
            <a:r>
              <a:rPr lang="es-EC" sz="1200" dirty="0" smtClean="0">
                <a:solidFill>
                  <a:schemeClr val="accent1"/>
                </a:solidFill>
              </a:rPr>
              <a:t/>
            </a:r>
            <a:br>
              <a:rPr lang="es-EC" sz="1200" dirty="0" smtClean="0">
                <a:solidFill>
                  <a:schemeClr val="accent1"/>
                </a:solidFill>
              </a:rPr>
            </a:br>
            <a:r>
              <a:rPr lang="es-EC" sz="2000" b="1" dirty="0"/>
              <a:t>Todos los domingos del </a:t>
            </a:r>
            <a:r>
              <a:rPr lang="es-EC" sz="2000" b="1" dirty="0" smtClean="0"/>
              <a:t>año debemos asistir a la Santa Misa, </a:t>
            </a:r>
            <a:r>
              <a:rPr lang="es-EC" sz="2000" b="1" dirty="0"/>
              <a:t>como fiesta primordial en la que se celebra el misterio pascual, incluidos aquellos </a:t>
            </a:r>
            <a:r>
              <a:rPr lang="es-EC" sz="2000" b="1" dirty="0" smtClean="0"/>
              <a:t>días de precepto  o guarda que son</a:t>
            </a:r>
            <a:r>
              <a:rPr lang="es-EC" sz="2000" b="1" dirty="0" smtClean="0"/>
              <a:t>:</a:t>
            </a:r>
          </a:p>
          <a:p>
            <a:endParaRPr lang="es-EC" sz="2000" b="1" dirty="0" smtClean="0"/>
          </a:p>
          <a:p>
            <a:pPr marL="342900" indent="-342900">
              <a:buFont typeface="Wingdings" panose="05000000000000000000" pitchFamily="2" charset="2"/>
              <a:buChar char="v"/>
            </a:pPr>
            <a:r>
              <a:rPr lang="es-EC" sz="2000" b="1" dirty="0" smtClean="0"/>
              <a:t>Solemnidad </a:t>
            </a:r>
            <a:r>
              <a:rPr lang="es-EC" sz="2000" b="1" dirty="0"/>
              <a:t>de Santa María, Madre de Dios: 1 de </a:t>
            </a:r>
            <a:r>
              <a:rPr lang="es-EC" sz="2000" b="1" dirty="0" smtClean="0"/>
              <a:t>enero</a:t>
            </a:r>
          </a:p>
          <a:p>
            <a:pPr marL="342900" indent="-342900">
              <a:buFont typeface="Wingdings" panose="05000000000000000000" pitchFamily="2" charset="2"/>
              <a:buChar char="v"/>
            </a:pPr>
            <a:r>
              <a:rPr lang="es-EC" sz="2000" b="1" dirty="0" smtClean="0"/>
              <a:t>Pascua </a:t>
            </a:r>
            <a:r>
              <a:rPr lang="es-EC" sz="2000" b="1" dirty="0"/>
              <a:t>de </a:t>
            </a:r>
            <a:r>
              <a:rPr lang="es-EC" sz="2000" b="1" dirty="0" smtClean="0"/>
              <a:t>Resurrección</a:t>
            </a:r>
          </a:p>
          <a:p>
            <a:pPr marL="342900" indent="-342900">
              <a:buFont typeface="Wingdings" panose="05000000000000000000" pitchFamily="2" charset="2"/>
              <a:buChar char="v"/>
            </a:pPr>
            <a:r>
              <a:rPr lang="es-EC" sz="2000" b="1" dirty="0" smtClean="0"/>
              <a:t>Solemnidad </a:t>
            </a:r>
            <a:r>
              <a:rPr lang="es-EC" sz="2000" b="1" dirty="0"/>
              <a:t>de la Inmaculada Concepción de la </a:t>
            </a:r>
            <a:r>
              <a:rPr lang="es-EC" sz="2000" b="1" dirty="0"/>
              <a:t>Virgen María:</a:t>
            </a:r>
          </a:p>
          <a:p>
            <a:r>
              <a:rPr lang="es-EC" sz="2000" b="1" dirty="0"/>
              <a:t> </a:t>
            </a:r>
            <a:r>
              <a:rPr lang="es-EC" sz="2000" b="1" dirty="0" smtClean="0"/>
              <a:t>   8 </a:t>
            </a:r>
            <a:r>
              <a:rPr lang="es-EC" sz="2000" b="1" dirty="0"/>
              <a:t>de </a:t>
            </a:r>
            <a:r>
              <a:rPr lang="es-EC" sz="2000" b="1" dirty="0" smtClean="0"/>
              <a:t>diciembre</a:t>
            </a:r>
          </a:p>
          <a:p>
            <a:pPr marL="342900" indent="-342900">
              <a:buFont typeface="Wingdings" panose="05000000000000000000" pitchFamily="2" charset="2"/>
              <a:buChar char="v"/>
            </a:pPr>
            <a:r>
              <a:rPr lang="es-EC" sz="2000" b="1" dirty="0" smtClean="0"/>
              <a:t>Solemnidad </a:t>
            </a:r>
            <a:r>
              <a:rPr lang="es-EC" sz="2000" b="1" dirty="0"/>
              <a:t>de la Natividad del Señor: 24 y 25 diciembre</a:t>
            </a:r>
          </a:p>
        </p:txBody>
      </p:sp>
      <p:pic>
        <p:nvPicPr>
          <p:cNvPr id="6" name="5 Imagen" descr="Formar parte de la Iglesia y colaborar en su Misión de Salvación ..."/>
          <p:cNvPicPr/>
          <p:nvPr/>
        </p:nvPicPr>
        <p:blipFill>
          <a:blip r:embed="rId2">
            <a:extLst>
              <a:ext uri="{28A0092B-C50C-407E-A947-70E740481C1C}">
                <a14:useLocalDpi xmlns:a14="http://schemas.microsoft.com/office/drawing/2010/main" val="0"/>
              </a:ext>
            </a:extLst>
          </a:blip>
          <a:srcRect/>
          <a:stretch>
            <a:fillRect/>
          </a:stretch>
        </p:blipFill>
        <p:spPr bwMode="auto">
          <a:xfrm>
            <a:off x="234807" y="321821"/>
            <a:ext cx="1830070" cy="971550"/>
          </a:xfrm>
          <a:prstGeom prst="rect">
            <a:avLst/>
          </a:prstGeom>
          <a:noFill/>
          <a:ln>
            <a:noFill/>
          </a:ln>
        </p:spPr>
      </p:pic>
    </p:spTree>
    <p:extLst>
      <p:ext uri="{BB962C8B-B14F-4D97-AF65-F5344CB8AC3E}">
        <p14:creationId xmlns:p14="http://schemas.microsoft.com/office/powerpoint/2010/main" val="20302458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34807" y="321821"/>
            <a:ext cx="8657673" cy="6463308"/>
          </a:xfrm>
          <a:prstGeom prst="rect">
            <a:avLst/>
          </a:prstGeom>
          <a:noFill/>
        </p:spPr>
        <p:txBody>
          <a:bodyPr wrap="square" rtlCol="0">
            <a:spAutoFit/>
          </a:bodyPr>
          <a:lstStyle/>
          <a:p>
            <a:r>
              <a:rPr lang="es-EC" sz="2400" b="1" dirty="0" smtClean="0">
                <a:solidFill>
                  <a:schemeClr val="bg2">
                    <a:lumMod val="10000"/>
                  </a:schemeClr>
                </a:solidFill>
              </a:rPr>
              <a:t>  		   	 TERCER MANDAMIENTO </a:t>
            </a:r>
          </a:p>
          <a:p>
            <a:r>
              <a:rPr lang="es-EC" sz="2400" b="1" dirty="0" smtClean="0">
                <a:solidFill>
                  <a:schemeClr val="bg2">
                    <a:lumMod val="10000"/>
                  </a:schemeClr>
                </a:solidFill>
              </a:rPr>
              <a:t>  		   	SANTIFICAR LAS FIESTAS</a:t>
            </a:r>
          </a:p>
          <a:p>
            <a:r>
              <a:rPr lang="es-EC" sz="2400" dirty="0" smtClean="0">
                <a:solidFill>
                  <a:schemeClr val="accent1"/>
                </a:solidFill>
              </a:rPr>
              <a:t>			</a:t>
            </a:r>
          </a:p>
          <a:p>
            <a:r>
              <a:rPr lang="es-EC" sz="2400" dirty="0" smtClean="0">
                <a:solidFill>
                  <a:schemeClr val="accent1"/>
                </a:solidFill>
              </a:rPr>
              <a:t>	       </a:t>
            </a:r>
            <a:r>
              <a:rPr lang="es-EC" sz="2400" b="1" dirty="0" smtClean="0">
                <a:solidFill>
                  <a:schemeClr val="accent6"/>
                </a:solidFill>
              </a:rPr>
              <a:t>RECUERDA EL DESCANSO FESTIVO</a:t>
            </a:r>
          </a:p>
          <a:p>
            <a:pPr algn="just"/>
            <a:r>
              <a:rPr lang="es-EC" dirty="0" smtClean="0">
                <a:solidFill>
                  <a:schemeClr val="tx1"/>
                </a:solidFill>
              </a:rPr>
              <a:t/>
            </a:r>
            <a:br>
              <a:rPr lang="es-EC" dirty="0" smtClean="0">
                <a:solidFill>
                  <a:schemeClr val="tx1"/>
                </a:solidFill>
              </a:rPr>
            </a:br>
            <a:r>
              <a:rPr lang="es-EC" sz="2000" b="1" dirty="0" smtClean="0"/>
              <a:t>LA VIDA HUMANA SIGUE UN RITMO DE TRABAJO Y DESCANSO. LA INSTITUCIÓN DEL DOMINGO CONTRIBUYE A QUE TODOS DISFRUTEN DEL TIEMPO DE DESCANSO SUFICIENTE, QUE LES PERMITA CULTIVAR SU VIDA FAMILIAR, CULTURA, SOCIAL Y RELIGIOSA.</a:t>
            </a:r>
            <a:endParaRPr lang="es-EC" sz="1400" b="1" dirty="0" smtClean="0"/>
          </a:p>
          <a:p>
            <a:endParaRPr lang="es-EC" sz="1400" b="1" dirty="0" smtClean="0"/>
          </a:p>
          <a:p>
            <a:pPr algn="just"/>
            <a:r>
              <a:rPr lang="es-EC" sz="2000" b="1" dirty="0" smtClean="0"/>
              <a:t>EN </a:t>
            </a:r>
            <a:r>
              <a:rPr lang="es-EC" sz="2000" b="1" dirty="0"/>
              <a:t>LOS DOMINGOS Y FIESTAS DE PRECEPTO, LOS CRISTIANOS DEBEN ABSTENERSE DE TRABAJOS Y ACTIVIDADES QUE IMPIDEN DAR CULTO A DIOS, PARA GOZAR DE LA ALEGRÍA PROPIA DEL DÍA DEL SEÑOR Y DISFRUTAR DEL DEBIDO DESCANSO DE LA MENTE Y DEL CUERPO</a:t>
            </a:r>
            <a:r>
              <a:rPr lang="es-EC" sz="2000" b="1" dirty="0" smtClean="0"/>
              <a:t>.</a:t>
            </a:r>
            <a:endParaRPr lang="es-EC" sz="1200" b="1" dirty="0" smtClean="0"/>
          </a:p>
          <a:p>
            <a:endParaRPr lang="es-EC" sz="1200" b="1" dirty="0"/>
          </a:p>
          <a:p>
            <a:pPr algn="just"/>
            <a:r>
              <a:rPr lang="es-EC" sz="2000" b="1" dirty="0" smtClean="0"/>
              <a:t>PODEMOS </a:t>
            </a:r>
            <a:r>
              <a:rPr lang="es-EC" sz="2000" b="1" dirty="0"/>
              <a:t>DESCANSAR </a:t>
            </a:r>
            <a:r>
              <a:rPr lang="es-EC" sz="2000" b="1" dirty="0" smtClean="0"/>
              <a:t>VIVIENDO CON ALEGRIA Y DISFRUTANDO CON </a:t>
            </a:r>
            <a:r>
              <a:rPr lang="es-EC" sz="2000" b="1" dirty="0"/>
              <a:t>DIVERSIONES SANAS QUE NO OFENDEN A DIOS, CON UNA VIDA FAMILIAR MÁS INTENSA, HACIENDO DEPORTE O EXCURSIONES, ETC. NUNCA DEBERÍAMOS OFENDER A DIOS, PERO MUCHO MENOS EN DOMINGO O DÍA DE FIESTA</a:t>
            </a:r>
            <a:r>
              <a:rPr lang="es-EC" sz="2000" b="1" dirty="0" smtClean="0"/>
              <a:t>.</a:t>
            </a:r>
            <a:endParaRPr lang="es-EC" sz="2000" b="1" dirty="0">
              <a:solidFill>
                <a:schemeClr val="bg2">
                  <a:lumMod val="10000"/>
                </a:schemeClr>
              </a:solidFill>
            </a:endParaRPr>
          </a:p>
        </p:txBody>
      </p:sp>
      <p:pic>
        <p:nvPicPr>
          <p:cNvPr id="6" name="5 Imagen" descr="Formar parte de la Iglesia y colaborar en su Misión de Salvación ..."/>
          <p:cNvPicPr/>
          <p:nvPr/>
        </p:nvPicPr>
        <p:blipFill>
          <a:blip r:embed="rId2">
            <a:extLst>
              <a:ext uri="{28A0092B-C50C-407E-A947-70E740481C1C}">
                <a14:useLocalDpi xmlns:a14="http://schemas.microsoft.com/office/drawing/2010/main" val="0"/>
              </a:ext>
            </a:extLst>
          </a:blip>
          <a:srcRect/>
          <a:stretch>
            <a:fillRect/>
          </a:stretch>
        </p:blipFill>
        <p:spPr bwMode="auto">
          <a:xfrm>
            <a:off x="234807" y="321821"/>
            <a:ext cx="1830070" cy="971550"/>
          </a:xfrm>
          <a:prstGeom prst="rect">
            <a:avLst/>
          </a:prstGeom>
          <a:noFill/>
          <a:ln>
            <a:noFill/>
          </a:ln>
        </p:spPr>
      </p:pic>
    </p:spTree>
    <p:extLst>
      <p:ext uri="{BB962C8B-B14F-4D97-AF65-F5344CB8AC3E}">
        <p14:creationId xmlns:p14="http://schemas.microsoft.com/office/powerpoint/2010/main" val="42256285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539552" y="321821"/>
            <a:ext cx="7920880" cy="4278094"/>
          </a:xfrm>
          <a:prstGeom prst="rect">
            <a:avLst/>
          </a:prstGeom>
          <a:noFill/>
        </p:spPr>
        <p:txBody>
          <a:bodyPr wrap="square" rtlCol="0">
            <a:spAutoFit/>
          </a:bodyPr>
          <a:lstStyle/>
          <a:p>
            <a:r>
              <a:rPr lang="es-EC" sz="2400" b="1" dirty="0" smtClean="0">
                <a:solidFill>
                  <a:schemeClr val="bg2">
                    <a:lumMod val="10000"/>
                  </a:schemeClr>
                </a:solidFill>
              </a:rPr>
              <a:t>  		   	 TERCER MANDAMIENTO </a:t>
            </a:r>
          </a:p>
          <a:p>
            <a:r>
              <a:rPr lang="es-EC" sz="2400" b="1" dirty="0" smtClean="0">
                <a:solidFill>
                  <a:schemeClr val="bg2">
                    <a:lumMod val="10000"/>
                  </a:schemeClr>
                </a:solidFill>
              </a:rPr>
              <a:t>  		   	SANTIFICAR LAS FIESTAS</a:t>
            </a:r>
          </a:p>
          <a:p>
            <a:r>
              <a:rPr lang="es-EC" sz="2400" dirty="0" smtClean="0">
                <a:solidFill>
                  <a:schemeClr val="accent1"/>
                </a:solidFill>
              </a:rPr>
              <a:t>			</a:t>
            </a:r>
          </a:p>
          <a:p>
            <a:r>
              <a:rPr lang="es-EC" sz="2400" dirty="0" smtClean="0">
                <a:solidFill>
                  <a:schemeClr val="accent1"/>
                </a:solidFill>
              </a:rPr>
              <a:t>    </a:t>
            </a:r>
            <a:r>
              <a:rPr lang="es-EC" sz="2800" b="1" dirty="0" smtClean="0">
                <a:solidFill>
                  <a:schemeClr val="accent6"/>
                </a:solidFill>
              </a:rPr>
              <a:t>RECUERDA LAS OBRAS DE MISERICORDIA</a:t>
            </a:r>
          </a:p>
          <a:p>
            <a:pPr algn="just"/>
            <a:r>
              <a:rPr lang="es-EC" sz="3200" dirty="0" smtClean="0">
                <a:solidFill>
                  <a:schemeClr val="tx1"/>
                </a:solidFill>
              </a:rPr>
              <a:t/>
            </a:r>
            <a:br>
              <a:rPr lang="es-EC" sz="3200" dirty="0" smtClean="0">
                <a:solidFill>
                  <a:schemeClr val="tx1"/>
                </a:solidFill>
              </a:rPr>
            </a:br>
            <a:r>
              <a:rPr lang="es-EC" sz="2800" b="1" dirty="0" smtClean="0"/>
              <a:t>LAS </a:t>
            </a:r>
            <a:r>
              <a:rPr lang="es-EC" sz="2800" b="1" dirty="0"/>
              <a:t>OBRAS DE </a:t>
            </a:r>
            <a:r>
              <a:rPr lang="es-EC" sz="2800" b="1" dirty="0" smtClean="0"/>
              <a:t>MISERICORDIA</a:t>
            </a:r>
            <a:r>
              <a:rPr lang="es-EC" sz="2800" dirty="0" smtClean="0"/>
              <a:t> SON  </a:t>
            </a:r>
            <a:r>
              <a:rPr lang="es-EC" sz="2800" dirty="0"/>
              <a:t>LAS VISITAS A ENFERMOS, A NECESITADOS, Y LAS OBRAS DE APOSTOLADO QUE TENGAS EN LA PARROQUIA, ADEMÁS DE DISTRAERTE, SON UN MODO MUY PROVECHOSO DE PASAR PARTE DE LAS </a:t>
            </a:r>
            <a:r>
              <a:rPr lang="es-EC" sz="2800" dirty="0" smtClean="0"/>
              <a:t>FIESTAS.</a:t>
            </a:r>
            <a:endParaRPr lang="es-EC" sz="2800" dirty="0"/>
          </a:p>
        </p:txBody>
      </p:sp>
      <p:pic>
        <p:nvPicPr>
          <p:cNvPr id="6" name="5 Imagen" descr="Formar parte de la Iglesia y colaborar en su Misión de Salvación ..."/>
          <p:cNvPicPr/>
          <p:nvPr/>
        </p:nvPicPr>
        <p:blipFill>
          <a:blip r:embed="rId2">
            <a:extLst>
              <a:ext uri="{28A0092B-C50C-407E-A947-70E740481C1C}">
                <a14:useLocalDpi xmlns:a14="http://schemas.microsoft.com/office/drawing/2010/main" val="0"/>
              </a:ext>
            </a:extLst>
          </a:blip>
          <a:srcRect/>
          <a:stretch>
            <a:fillRect/>
          </a:stretch>
        </p:blipFill>
        <p:spPr bwMode="auto">
          <a:xfrm>
            <a:off x="234807" y="321821"/>
            <a:ext cx="1830070" cy="971550"/>
          </a:xfrm>
          <a:prstGeom prst="rect">
            <a:avLst/>
          </a:prstGeom>
          <a:noFill/>
          <a:ln>
            <a:noFill/>
          </a:ln>
        </p:spPr>
      </p:pic>
    </p:spTree>
    <p:extLst>
      <p:ext uri="{BB962C8B-B14F-4D97-AF65-F5344CB8AC3E}">
        <p14:creationId xmlns:p14="http://schemas.microsoft.com/office/powerpoint/2010/main" val="4276049276"/>
      </p:ext>
    </p:extLst>
  </p:cSld>
  <p:clrMapOvr>
    <a:masterClrMapping/>
  </p:clrMapOvr>
  <p:timing>
    <p:tnLst>
      <p:par>
        <p:cTn id="1" dur="indefinite" restart="never" nodeType="tmRoot"/>
      </p:par>
    </p:tnLst>
  </p:timing>
</p:sld>
</file>

<file path=ppt/theme/theme1.xml><?xml version="1.0" encoding="utf-8"?>
<a:theme xmlns:a="http://schemas.openxmlformats.org/drawingml/2006/main" name="Transmisión de listas">
  <a:themeElements>
    <a:clrScheme name="Transmisión de listas">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Transmisión de listas">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nsmisión de listas">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728</TotalTime>
  <Words>12</Words>
  <Application>Microsoft Office PowerPoint</Application>
  <PresentationFormat>Presentación en pantalla (4:3)</PresentationFormat>
  <Paragraphs>78</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Transmisión de listas</vt:lpstr>
      <vt:lpstr>  TERCER MANDAMIENTO   SANTIFICAR LAS FIESTAS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TERCER MANDANMIENTO  SANTIFICAR LAS FIESTAS  GRUPO III EMA</dc:title>
  <dc:creator>ian</dc:creator>
  <cp:lastModifiedBy>ian</cp:lastModifiedBy>
  <cp:revision>47</cp:revision>
  <dcterms:created xsi:type="dcterms:W3CDTF">2020-08-15T19:54:27Z</dcterms:created>
  <dcterms:modified xsi:type="dcterms:W3CDTF">2020-11-18T21:41:38Z</dcterms:modified>
</cp:coreProperties>
</file>