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57" r:id="rId3"/>
    <p:sldId id="259" r:id="rId4"/>
    <p:sldId id="260" r:id="rId5"/>
    <p:sldId id="261" r:id="rId6"/>
    <p:sldId id="271" r:id="rId7"/>
    <p:sldId id="272" r:id="rId8"/>
    <p:sldId id="273" r:id="rId9"/>
    <p:sldId id="274" r:id="rId10"/>
    <p:sldId id="263" r:id="rId11"/>
    <p:sldId id="264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erus.org/bibliaclerusonline/es/ezh.htm#bn" TargetMode="External"/><Relationship Id="rId2" Type="http://schemas.openxmlformats.org/officeDocument/2006/relationships/hyperlink" Target="http://www.clerus.org/bibliaclerusonline/es/i5q.htm#n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erus.org/bibliaclerusonline/es/jhv.htm#m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lerus.org/bibliaclerusonline/es/frz.htm#fq" TargetMode="External"/><Relationship Id="rId2" Type="http://schemas.openxmlformats.org/officeDocument/2006/relationships/hyperlink" Target="http://www.clerus.org/bibliaclerusonline/es/frz.htm#f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lerus.org/bibliaclerusonline/es/if4.htm#kv" TargetMode="External"/><Relationship Id="rId5" Type="http://schemas.openxmlformats.org/officeDocument/2006/relationships/hyperlink" Target="http://www.clerus.org/bibliaclerusonline/es/fjj.htm#cw" TargetMode="External"/><Relationship Id="rId4" Type="http://schemas.openxmlformats.org/officeDocument/2006/relationships/hyperlink" Target="http://www.clerus.org/bibliaclerusonline/es/frz.htm#f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erus.org/bibliaclerusonline/es/if5.htm#w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lerus.org/bibliaclerusonline/es/jtp.htm#bd" TargetMode="External"/><Relationship Id="rId3" Type="http://schemas.openxmlformats.org/officeDocument/2006/relationships/hyperlink" Target="http://www.clerus.org/bibliaclerusonline/es/bx0.htm#cx" TargetMode="External"/><Relationship Id="rId7" Type="http://schemas.openxmlformats.org/officeDocument/2006/relationships/hyperlink" Target="http://www.clerus.org/bibliaclerusonline/es/fjj.htm#er" TargetMode="External"/><Relationship Id="rId2" Type="http://schemas.openxmlformats.org/officeDocument/2006/relationships/hyperlink" Target="http://www.clerus.org/bibliaclerusonline/es/if4.htm#k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lerus.org/bibliaclerusonline/es/ezh.htm#c2" TargetMode="External"/><Relationship Id="rId5" Type="http://schemas.openxmlformats.org/officeDocument/2006/relationships/hyperlink" Target="http://www.clerus.org/bibliaclerusonline/es/bxs.htm#cx" TargetMode="External"/><Relationship Id="rId10" Type="http://schemas.openxmlformats.org/officeDocument/2006/relationships/hyperlink" Target="http://www.clerus.org/bibliaclerusonline/es/b3y.htm#cn" TargetMode="External"/><Relationship Id="rId4" Type="http://schemas.openxmlformats.org/officeDocument/2006/relationships/hyperlink" Target="http://www.clerus.org/bibliaclerusonline/es/b3y.htm#cm" TargetMode="External"/><Relationship Id="rId9" Type="http://schemas.openxmlformats.org/officeDocument/2006/relationships/hyperlink" Target="http://www.clerus.org/bibliaclerusonline/es/bx0.htm#c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catholic-link.com/2015/03/27/un-testimonio-autentico-castidad-video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atholic-link.com/2015/05/11/vlog-los-4-pilares-que-no-pueden-faltar-en-ningun-matrimonio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835526-682A-42D3-827F-09213775BD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9584" y="5459894"/>
            <a:ext cx="10318418" cy="1530977"/>
          </a:xfrm>
        </p:spPr>
        <p:txBody>
          <a:bodyPr/>
          <a:lstStyle/>
          <a:p>
            <a:r>
              <a:rPr lang="es-EC" sz="6000" dirty="0"/>
              <a:t>NOVENO MANDAMIENTO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60C4DB7-936F-42E1-B4A9-CFF4A5889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2913" y="1984513"/>
            <a:ext cx="7189957" cy="742279"/>
          </a:xfrm>
        </p:spPr>
        <p:txBody>
          <a:bodyPr>
            <a:noAutofit/>
          </a:bodyPr>
          <a:lstStyle/>
          <a:p>
            <a:r>
              <a:rPr lang="es-EC" sz="4400" dirty="0"/>
              <a:t>NO CONSENTIRÁS PENSAMIENTOS NI DESEOS IMPUROS</a:t>
            </a:r>
          </a:p>
        </p:txBody>
      </p:sp>
    </p:spTree>
    <p:extLst>
      <p:ext uri="{BB962C8B-B14F-4D97-AF65-F5344CB8AC3E}">
        <p14:creationId xmlns:p14="http://schemas.microsoft.com/office/powerpoint/2010/main" val="34896352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4EE0A0-FDAD-4BE2-AC13-EB36E38E2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EL COMBATE POR LA PUREZA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42C007-0D29-429C-87E7-2E2D4B278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32204"/>
            <a:ext cx="10178322" cy="3593591"/>
          </a:xfrm>
        </p:spPr>
        <p:txBody>
          <a:bodyPr>
            <a:noAutofit/>
          </a:bodyPr>
          <a:lstStyle/>
          <a:p>
            <a:r>
              <a:rPr lang="es-EC" sz="3200" b="1" dirty="0"/>
              <a:t>2520</a:t>
            </a:r>
            <a:r>
              <a:rPr lang="es-EC" sz="3200" dirty="0"/>
              <a:t> El Bautismo confiere al que lo recibe la gracia de la purificación de todos los pecados. Pero el bautizado debe seguir luchando contra la concupiscencia de la carne y los apetitos desordenados. Con la gracia de Dios lo consigue:</a:t>
            </a:r>
          </a:p>
          <a:p>
            <a:pPr marL="0" indent="0">
              <a:buNone/>
            </a:pPr>
            <a:r>
              <a:rPr lang="es-EC" sz="3200" dirty="0"/>
              <a:t>– mediante la </a:t>
            </a:r>
            <a:r>
              <a:rPr lang="es-EC" sz="3200" i="1" dirty="0"/>
              <a:t>virtud</a:t>
            </a:r>
            <a:r>
              <a:rPr lang="es-EC" sz="3200" dirty="0"/>
              <a:t> y el </a:t>
            </a:r>
            <a:r>
              <a:rPr lang="es-EC" sz="3200" i="1" dirty="0"/>
              <a:t>don de la castidad</a:t>
            </a:r>
            <a:r>
              <a:rPr lang="es-EC" sz="3200" dirty="0"/>
              <a:t>, pues la castidad permite amar con un corazón recto e indiviso;</a:t>
            </a:r>
          </a:p>
        </p:txBody>
      </p:sp>
    </p:spTree>
    <p:extLst>
      <p:ext uri="{BB962C8B-B14F-4D97-AF65-F5344CB8AC3E}">
        <p14:creationId xmlns:p14="http://schemas.microsoft.com/office/powerpoint/2010/main" val="400574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CCD396-0431-4535-A4F5-0A6C17017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6838" y="342901"/>
            <a:ext cx="10537461" cy="3593591"/>
          </a:xfrm>
        </p:spPr>
        <p:txBody>
          <a:bodyPr>
            <a:noAutofit/>
          </a:bodyPr>
          <a:lstStyle/>
          <a:p>
            <a:r>
              <a:rPr lang="es-EC" sz="3200" dirty="0"/>
              <a:t>– mediante la </a:t>
            </a:r>
            <a:r>
              <a:rPr lang="es-EC" sz="3200" i="1" dirty="0"/>
              <a:t>pureza de intención</a:t>
            </a:r>
            <a:r>
              <a:rPr lang="es-EC" sz="3200" dirty="0"/>
              <a:t>, que consiste en buscar el fin verdadero del hombre: con una mirada limpia el bautizado se afana por encontrar y realizar en todo la voluntad de Dios (</a:t>
            </a:r>
            <a:r>
              <a:rPr lang="es-EC" sz="3200" dirty="0" err="1"/>
              <a:t>cf</a:t>
            </a:r>
            <a:r>
              <a:rPr lang="es-EC" sz="3200" dirty="0"/>
              <a:t> </a:t>
            </a:r>
            <a:r>
              <a:rPr lang="es-EC" sz="3200" i="1" dirty="0" err="1">
                <a:hlinkClick r:id="rId2"/>
              </a:rPr>
              <a:t>Rm</a:t>
            </a:r>
            <a:r>
              <a:rPr lang="es-EC" sz="3200" i="1" dirty="0">
                <a:hlinkClick r:id="rId2"/>
              </a:rPr>
              <a:t> 12,2</a:t>
            </a:r>
            <a:r>
              <a:rPr lang="es-EC" sz="3200" i="1" dirty="0"/>
              <a:t> </a:t>
            </a:r>
            <a:r>
              <a:rPr lang="es-EC" sz="3200" i="1" dirty="0">
                <a:hlinkClick r:id="rId3"/>
              </a:rPr>
              <a:t>Col 1,10</a:t>
            </a:r>
            <a:r>
              <a:rPr lang="es-EC" sz="3200" dirty="0"/>
              <a:t>);</a:t>
            </a:r>
          </a:p>
          <a:p>
            <a:r>
              <a:rPr lang="es-EC" sz="3200" dirty="0"/>
              <a:t>– mediante la </a:t>
            </a:r>
            <a:r>
              <a:rPr lang="es-EC" sz="3200" i="1" dirty="0"/>
              <a:t>pureza de la mirada</a:t>
            </a:r>
            <a:r>
              <a:rPr lang="es-EC" sz="3200" dirty="0"/>
              <a:t> exterior e interior; mediante la disciplina de los sentidos y la imaginación; mediante el rechazo de toda complacencia en los pensamientos impuros que inclinan a apartarse del camino de los mandamientos divinos: ‘la vista despierta la pasión de los insensatos’ (</a:t>
            </a:r>
            <a:r>
              <a:rPr lang="es-EC" sz="3200" i="1" dirty="0">
                <a:hlinkClick r:id="rId4"/>
              </a:rPr>
              <a:t>Sg 15,5</a:t>
            </a:r>
            <a:r>
              <a:rPr lang="es-EC" sz="3200" dirty="0"/>
              <a:t>);</a:t>
            </a:r>
          </a:p>
          <a:p>
            <a:r>
              <a:rPr lang="es-EC" sz="3200" dirty="0"/>
              <a:t>– mediante la </a:t>
            </a:r>
            <a:r>
              <a:rPr lang="es-EC" sz="3200" i="1" dirty="0"/>
              <a:t>oración</a:t>
            </a:r>
            <a:r>
              <a:rPr lang="es-EC" sz="32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238084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8D2C57-E76C-4760-A7DD-33E7B0178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538" y="1051561"/>
            <a:ext cx="10178322" cy="3593591"/>
          </a:xfrm>
        </p:spPr>
        <p:txBody>
          <a:bodyPr>
            <a:noAutofit/>
          </a:bodyPr>
          <a:lstStyle/>
          <a:p>
            <a:r>
              <a:rPr lang="es-EC" sz="3600" b="1" dirty="0"/>
              <a:t>2521</a:t>
            </a:r>
            <a:r>
              <a:rPr lang="es-EC" sz="3600" dirty="0"/>
              <a:t>La pureza exige el </a:t>
            </a:r>
            <a:r>
              <a:rPr lang="es-EC" sz="3600" i="1" dirty="0"/>
              <a:t>pudor</a:t>
            </a:r>
            <a:r>
              <a:rPr lang="es-EC" sz="3600" dirty="0"/>
              <a:t>. Este es parte integrante de la templanza. El pudor preserva la intimidad de la persona. Designa el rechazo a mostrar lo que debe permanecer velado. Está ordenado a la castidad, cuya delicadeza proclama. Ordena las miradas y los gestos en conformidad con la dignidad de las personas y con la relación que existe entre ellas.</a:t>
            </a:r>
          </a:p>
        </p:txBody>
      </p:sp>
    </p:spTree>
    <p:extLst>
      <p:ext uri="{BB962C8B-B14F-4D97-AF65-F5344CB8AC3E}">
        <p14:creationId xmlns:p14="http://schemas.microsoft.com/office/powerpoint/2010/main" val="1183810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A20F35A-960F-4058-9444-A2A01E986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1434" y="704552"/>
            <a:ext cx="10178322" cy="3593591"/>
          </a:xfrm>
        </p:spPr>
        <p:txBody>
          <a:bodyPr>
            <a:noAutofit/>
          </a:bodyPr>
          <a:lstStyle/>
          <a:p>
            <a:r>
              <a:rPr lang="es-EC" sz="3600" dirty="0"/>
              <a:t>2514 ….Siguiendo la tradición catequética católica, </a:t>
            </a:r>
            <a:r>
              <a:rPr lang="es-EC" sz="3600" b="1" dirty="0"/>
              <a:t>el noveno mandamiento prohíbe la concupiscencia de la carne.</a:t>
            </a:r>
            <a:endParaRPr lang="es-EC" sz="3600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4155EAB5-1E40-4A91-8712-84D1CB6513AE}"/>
              </a:ext>
            </a:extLst>
          </p:cNvPr>
          <p:cNvSpPr txBox="1">
            <a:spLocks/>
          </p:cNvSpPr>
          <p:nvPr/>
        </p:nvSpPr>
        <p:spPr>
          <a:xfrm>
            <a:off x="1119156" y="2665874"/>
            <a:ext cx="10178322" cy="24494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C" sz="3600" dirty="0"/>
              <a:t>2515 …... </a:t>
            </a:r>
            <a:r>
              <a:rPr lang="es-EC" sz="3600" b="1" dirty="0"/>
              <a:t>El apóstol san Pablo la identifica con la lucha que la ‘carne’ sostiene contra el ‘espíritu’ </a:t>
            </a:r>
            <a:r>
              <a:rPr lang="es-EC" sz="3600" dirty="0"/>
              <a:t>(</a:t>
            </a:r>
            <a:r>
              <a:rPr lang="es-EC" sz="3600" dirty="0" err="1"/>
              <a:t>cf</a:t>
            </a:r>
            <a:r>
              <a:rPr lang="es-EC" sz="3600" dirty="0"/>
              <a:t> </a:t>
            </a:r>
            <a:r>
              <a:rPr lang="es-EC" sz="3600" i="1" dirty="0">
                <a:hlinkClick r:id="rId2"/>
              </a:rPr>
              <a:t>Ga 5,16</a:t>
            </a:r>
            <a:r>
              <a:rPr lang="es-EC" sz="3600" i="1" dirty="0"/>
              <a:t> </a:t>
            </a:r>
            <a:r>
              <a:rPr lang="es-EC" sz="3600" i="1" dirty="0">
                <a:hlinkClick r:id="rId3"/>
              </a:rPr>
              <a:t>Ga 5,17</a:t>
            </a:r>
            <a:r>
              <a:rPr lang="es-EC" sz="3600" i="1" dirty="0"/>
              <a:t> </a:t>
            </a:r>
            <a:r>
              <a:rPr lang="es-EC" sz="3600" i="1" dirty="0">
                <a:hlinkClick r:id="rId4"/>
              </a:rPr>
              <a:t>Ga 5,24</a:t>
            </a:r>
            <a:r>
              <a:rPr lang="es-EC" sz="3600" i="1" dirty="0"/>
              <a:t> </a:t>
            </a:r>
            <a:r>
              <a:rPr lang="es-EC" sz="3600" i="1" dirty="0" err="1">
                <a:hlinkClick r:id="rId5"/>
              </a:rPr>
              <a:t>Ep</a:t>
            </a:r>
            <a:r>
              <a:rPr lang="es-EC" sz="3600" i="1" dirty="0">
                <a:hlinkClick r:id="rId5"/>
              </a:rPr>
              <a:t> 2,3</a:t>
            </a:r>
            <a:r>
              <a:rPr lang="es-EC" sz="3600" dirty="0"/>
              <a:t>).</a:t>
            </a:r>
            <a:br>
              <a:rPr lang="es-EC" sz="3600" dirty="0"/>
            </a:br>
            <a:endParaRPr lang="es-EC" sz="3600" dirty="0"/>
          </a:p>
          <a:p>
            <a:endParaRPr lang="es-EC" sz="36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675E3E0E-155A-4721-87BF-C02E8B81EEE9}"/>
              </a:ext>
            </a:extLst>
          </p:cNvPr>
          <p:cNvSpPr/>
          <p:nvPr/>
        </p:nvSpPr>
        <p:spPr>
          <a:xfrm>
            <a:off x="1510421" y="5059136"/>
            <a:ext cx="939579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C" sz="3600" dirty="0">
                <a:solidFill>
                  <a:schemeClr val="accent2"/>
                </a:solidFill>
              </a:rPr>
              <a:t>El que mira a una mujer deseándola, ya cometió adulterio con ella en su corazón (</a:t>
            </a:r>
            <a:r>
              <a:rPr lang="es-EC" sz="3600" dirty="0">
                <a:solidFill>
                  <a:schemeClr val="accent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Mt 5,28</a:t>
            </a:r>
            <a:r>
              <a:rPr lang="es-EC" sz="3600" dirty="0">
                <a:solidFill>
                  <a:schemeClr val="accent2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977475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1F4BDF-532C-45A1-A0F9-8FF1DAAB9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4686" y="1225827"/>
            <a:ext cx="10178322" cy="3593591"/>
          </a:xfrm>
        </p:spPr>
        <p:txBody>
          <a:bodyPr>
            <a:noAutofit/>
          </a:bodyPr>
          <a:lstStyle/>
          <a:p>
            <a:r>
              <a:rPr lang="es-EC" sz="3600" b="1" dirty="0"/>
              <a:t>2516</a:t>
            </a:r>
            <a:r>
              <a:rPr lang="es-EC" sz="3600" dirty="0"/>
              <a:t> En el hombre, porque es un ser </a:t>
            </a:r>
            <a:r>
              <a:rPr lang="es-EC" sz="3600" i="1" dirty="0"/>
              <a:t>compuesto de espíritu y cuerpo</a:t>
            </a:r>
            <a:r>
              <a:rPr lang="es-EC" sz="3600" dirty="0"/>
              <a:t>, existe cierta tensión, y se desarrolla una lucha de tendencias entre el ‘espíritu’ y la ‘carne’. Pero, en realidad, esta lucha pertenece a la herencia del pecado. Es una consecuencia de él, y, al mismo tiempo, confirma su existencia. </a:t>
            </a:r>
          </a:p>
        </p:txBody>
      </p:sp>
    </p:spTree>
    <p:extLst>
      <p:ext uri="{BB962C8B-B14F-4D97-AF65-F5344CB8AC3E}">
        <p14:creationId xmlns:p14="http://schemas.microsoft.com/office/powerpoint/2010/main" val="2825005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B6994-192E-4586-938C-997BF84C1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LA PURIFICACIÓN DEL CORAZÓN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849E7E-5A7C-490B-8BB5-4EC14B92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34437"/>
            <a:ext cx="10361202" cy="4601098"/>
          </a:xfrm>
        </p:spPr>
        <p:txBody>
          <a:bodyPr>
            <a:noAutofit/>
          </a:bodyPr>
          <a:lstStyle/>
          <a:p>
            <a:r>
              <a:rPr lang="es-EC" sz="3600" b="1" dirty="0"/>
              <a:t>2517</a:t>
            </a:r>
            <a:r>
              <a:rPr lang="es-EC" sz="3600" dirty="0"/>
              <a:t> El corazón es la sede de la personalidad moral: ‘de dentro del corazón salen las intenciones malas, asesinatos, adulterios, fornicaciones’ (</a:t>
            </a:r>
            <a:r>
              <a:rPr lang="es-EC" sz="3600" i="1" dirty="0">
                <a:hlinkClick r:id="rId2"/>
              </a:rPr>
              <a:t>Mt 15,19</a:t>
            </a:r>
            <a:r>
              <a:rPr lang="es-EC" sz="3600" dirty="0"/>
              <a:t>). La lucha contra la concupiscencia de la carne pasa por la purificación del corazón:</a:t>
            </a:r>
            <a:br>
              <a:rPr lang="es-EC" sz="3600" dirty="0"/>
            </a:br>
            <a:r>
              <a:rPr lang="es-EC" sz="3600" b="1" dirty="0"/>
              <a:t>Mantente en la simplicidad, la inocencia y serás como los niños pequeños que ignoran el mal destructor de la vida de los hombres (Hermas, </a:t>
            </a:r>
            <a:r>
              <a:rPr lang="es-EC" sz="3600" b="1" dirty="0" err="1"/>
              <a:t>mand</a:t>
            </a:r>
            <a:r>
              <a:rPr lang="es-EC" sz="3600" b="1" dirty="0"/>
              <a:t>. 2, 1).</a:t>
            </a:r>
          </a:p>
        </p:txBody>
      </p:sp>
    </p:spTree>
    <p:extLst>
      <p:ext uri="{BB962C8B-B14F-4D97-AF65-F5344CB8AC3E}">
        <p14:creationId xmlns:p14="http://schemas.microsoft.com/office/powerpoint/2010/main" val="3339692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2782F7-02A7-4876-AF54-5F411CAA5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730885"/>
            <a:ext cx="10406922" cy="3593591"/>
          </a:xfrm>
        </p:spPr>
        <p:txBody>
          <a:bodyPr>
            <a:noAutofit/>
          </a:bodyPr>
          <a:lstStyle/>
          <a:p>
            <a:r>
              <a:rPr lang="es-EC" sz="3600" b="1" dirty="0"/>
              <a:t>2518</a:t>
            </a:r>
            <a:r>
              <a:rPr lang="es-EC" sz="3600" dirty="0"/>
              <a:t> La sexta bienaventuranza proclama: "Bienaventurados los limpios de corazón porque ellos verán a Dios" (</a:t>
            </a:r>
            <a:r>
              <a:rPr lang="es-EC" sz="3600" i="1" dirty="0">
                <a:hlinkClick r:id="rId2"/>
              </a:rPr>
              <a:t>Mt 5,8</a:t>
            </a:r>
            <a:r>
              <a:rPr lang="es-EC" sz="3600" dirty="0"/>
              <a:t>). Los "corazones limpios" designan a los que han ajustado su inteligencia y su voluntad a las exigencias de la santidad de Dios, principalmente en tres dominios: la caridad (</a:t>
            </a:r>
            <a:r>
              <a:rPr lang="es-EC" sz="3600" dirty="0" err="1"/>
              <a:t>cf</a:t>
            </a:r>
            <a:r>
              <a:rPr lang="es-EC" sz="3600" dirty="0"/>
              <a:t> </a:t>
            </a:r>
            <a:r>
              <a:rPr lang="es-EC" sz="3600" i="1" dirty="0">
                <a:hlinkClick r:id="rId3"/>
              </a:rPr>
              <a:t>1Tm 4,3-9</a:t>
            </a:r>
            <a:r>
              <a:rPr lang="es-EC" sz="3600" i="1" dirty="0"/>
              <a:t> </a:t>
            </a:r>
            <a:r>
              <a:rPr lang="es-EC" sz="3600" i="1" dirty="0">
                <a:hlinkClick r:id="rId4"/>
              </a:rPr>
              <a:t>2Tm 2,22</a:t>
            </a:r>
            <a:r>
              <a:rPr lang="es-EC" sz="3600" dirty="0"/>
              <a:t>), la castidad o rectitud sexual (</a:t>
            </a:r>
            <a:r>
              <a:rPr lang="es-EC" sz="3600" dirty="0" err="1"/>
              <a:t>cf</a:t>
            </a:r>
            <a:r>
              <a:rPr lang="es-EC" sz="3600" dirty="0"/>
              <a:t> </a:t>
            </a:r>
            <a:r>
              <a:rPr lang="es-EC" sz="3600" i="1" dirty="0">
                <a:hlinkClick r:id="rId5"/>
              </a:rPr>
              <a:t>1Th 4,7</a:t>
            </a:r>
            <a:r>
              <a:rPr lang="es-EC" sz="3600" i="1" dirty="0"/>
              <a:t> </a:t>
            </a:r>
            <a:r>
              <a:rPr lang="es-EC" sz="3600" i="1" dirty="0">
                <a:hlinkClick r:id="rId6"/>
              </a:rPr>
              <a:t>Col 3,5</a:t>
            </a:r>
            <a:r>
              <a:rPr lang="es-EC" sz="3600" i="1" dirty="0"/>
              <a:t> </a:t>
            </a:r>
            <a:r>
              <a:rPr lang="es-EC" sz="3600" i="1" dirty="0" err="1">
                <a:hlinkClick r:id="rId7"/>
              </a:rPr>
              <a:t>Ep</a:t>
            </a:r>
            <a:r>
              <a:rPr lang="es-EC" sz="3600" i="1" dirty="0">
                <a:hlinkClick r:id="rId7"/>
              </a:rPr>
              <a:t> 4,19</a:t>
            </a:r>
            <a:r>
              <a:rPr lang="es-EC" sz="3600" dirty="0"/>
              <a:t>), el amor de la verdad y la ortodoxia de la fe (</a:t>
            </a:r>
            <a:r>
              <a:rPr lang="es-EC" sz="3600" dirty="0" err="1"/>
              <a:t>cf</a:t>
            </a:r>
            <a:r>
              <a:rPr lang="es-EC" sz="3600" dirty="0"/>
              <a:t> </a:t>
            </a:r>
            <a:r>
              <a:rPr lang="es-EC" sz="3600" i="1" dirty="0" err="1">
                <a:hlinkClick r:id="rId8"/>
              </a:rPr>
              <a:t>Tt</a:t>
            </a:r>
            <a:r>
              <a:rPr lang="es-EC" sz="3600" i="1" dirty="0">
                <a:hlinkClick r:id="rId8"/>
              </a:rPr>
              <a:t> 1,15</a:t>
            </a:r>
            <a:r>
              <a:rPr lang="es-EC" sz="3600" i="1" dirty="0"/>
              <a:t> </a:t>
            </a:r>
            <a:r>
              <a:rPr lang="es-EC" sz="3600" i="1" dirty="0">
                <a:hlinkClick r:id="rId9"/>
              </a:rPr>
              <a:t>1Tm 3-4</a:t>
            </a:r>
            <a:r>
              <a:rPr lang="es-EC" sz="3600" i="1" dirty="0"/>
              <a:t> </a:t>
            </a:r>
            <a:r>
              <a:rPr lang="es-EC" sz="3600" i="1" dirty="0">
                <a:hlinkClick r:id="rId10"/>
              </a:rPr>
              <a:t>2Tm 2,23-26</a:t>
            </a:r>
            <a:r>
              <a:rPr lang="es-EC" sz="36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497883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175A42-6F2D-422A-975F-381CA78CD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C" dirty="0"/>
              <a:t>La castidad en el matrimonio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787AC8-3112-4E5B-8AC9-8DE324205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50080"/>
            <a:ext cx="10178322" cy="3593591"/>
          </a:xfrm>
        </p:spPr>
        <p:txBody>
          <a:bodyPr>
            <a:noAutofit/>
          </a:bodyPr>
          <a:lstStyle/>
          <a:p>
            <a:r>
              <a:rPr lang="es-EC" sz="3000" b="1" dirty="0"/>
              <a:t>La castidad no es una negación de la sexualidad, sino que, como fruto del Espíritu</a:t>
            </a:r>
            <a:r>
              <a:rPr lang="es-EC" sz="3000" dirty="0"/>
              <a:t> (Gálatas 5, 22-23). </a:t>
            </a:r>
          </a:p>
          <a:p>
            <a:endParaRPr lang="es-EC" sz="3000" dirty="0"/>
          </a:p>
          <a:p>
            <a:r>
              <a:rPr lang="es-EC" sz="3000" dirty="0"/>
              <a:t>Es la virtud que nos ayuda a orientar el instinto y el deseo sexual al servicio del amor y a integrarlo al desarrollo de la persona.</a:t>
            </a:r>
          </a:p>
          <a:p>
            <a:r>
              <a:rPr lang="es-EC" sz="3000" dirty="0"/>
              <a:t>Muchas veces se confunde la castidad con la </a:t>
            </a:r>
            <a:r>
              <a:rPr lang="es-EC" sz="3000" dirty="0">
                <a:hlinkClick r:id="rId2"/>
              </a:rPr>
              <a:t>abstinencia sexual</a:t>
            </a:r>
            <a:r>
              <a:rPr lang="es-EC" sz="3000" dirty="0"/>
              <a:t>.</a:t>
            </a:r>
          </a:p>
          <a:p>
            <a:r>
              <a:rPr lang="es-EC" sz="3000" dirty="0"/>
              <a:t>Quien no tiene relaciones sexuales es una persona célibe, pero no es necesariamente casta.</a:t>
            </a:r>
          </a:p>
          <a:p>
            <a:pPr marL="0" indent="0">
              <a:buNone/>
            </a:pPr>
            <a:r>
              <a:rPr lang="es-EC" sz="2400" dirty="0"/>
              <a:t>Tomado de https://catholic-link.com/como-vivir-castidad-matrimonio/</a:t>
            </a:r>
            <a:br>
              <a:rPr lang="es-EC" sz="3000" dirty="0"/>
            </a:br>
            <a:endParaRPr lang="es-EC" sz="3000" dirty="0"/>
          </a:p>
        </p:txBody>
      </p:sp>
    </p:spTree>
    <p:extLst>
      <p:ext uri="{BB962C8B-B14F-4D97-AF65-F5344CB8AC3E}">
        <p14:creationId xmlns:p14="http://schemas.microsoft.com/office/powerpoint/2010/main" val="529393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4DEC539-8F52-4714-A9ED-9E7C5D0E8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4930" y="695740"/>
            <a:ext cx="10178322" cy="3593591"/>
          </a:xfrm>
        </p:spPr>
        <p:txBody>
          <a:bodyPr>
            <a:noAutofit/>
          </a:bodyPr>
          <a:lstStyle/>
          <a:p>
            <a:r>
              <a:rPr lang="es-EC" sz="3000" dirty="0"/>
              <a:t>En el </a:t>
            </a:r>
            <a:r>
              <a:rPr lang="es-EC" sz="3000" dirty="0">
                <a:hlinkClick r:id="rId2"/>
              </a:rPr>
              <a:t>matrimonio</a:t>
            </a:r>
            <a:r>
              <a:rPr lang="es-EC" sz="3000" dirty="0"/>
              <a:t> hay muchas situaciones en donde la castidad se convierte en un tema protagonista y, si queremos hacer la voluntad de Dios, debemos hacer nuestros</a:t>
            </a:r>
            <a:r>
              <a:rPr lang="es-EC" sz="3000" b="1" dirty="0"/>
              <a:t> esfuerzos por amarnos cuidando y teniendo dominio sobre nuestra sexualidad.</a:t>
            </a:r>
          </a:p>
          <a:p>
            <a:r>
              <a:rPr lang="es-EC" sz="3000" dirty="0"/>
              <a:t>Hay situaciones muy cotidianas en miles de matrimonios que son momentos en los que, viviendo la castidad, podemos santificarnos como esposos, o en cambio, estar constantemente frustrados, amargados y buscando alternativas (fuera del matrimonio) para ahogar nuestros deseos. Acá te enumeramos algunos:</a:t>
            </a:r>
          </a:p>
        </p:txBody>
      </p:sp>
    </p:spTree>
    <p:extLst>
      <p:ext uri="{BB962C8B-B14F-4D97-AF65-F5344CB8AC3E}">
        <p14:creationId xmlns:p14="http://schemas.microsoft.com/office/powerpoint/2010/main" val="34393038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491AED-D49B-4578-B5A2-F911483CE7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417" y="1093305"/>
            <a:ext cx="10178322" cy="3593591"/>
          </a:xfrm>
        </p:spPr>
        <p:txBody>
          <a:bodyPr>
            <a:noAutofit/>
          </a:bodyPr>
          <a:lstStyle/>
          <a:p>
            <a:r>
              <a:rPr lang="es-EC" sz="3000" dirty="0"/>
              <a:t>Cuando uno de los esposos por razones de trabajo debe estar fuera mucho tiempo (mineros, conductores, empresarios, etc.).</a:t>
            </a:r>
          </a:p>
          <a:p>
            <a:r>
              <a:rPr lang="es-EC" sz="3000" dirty="0"/>
              <a:t>Cuando una situación de salud, sobre todo en enfermedades graves, hace que la vida sexual se postergue.</a:t>
            </a:r>
          </a:p>
          <a:p>
            <a:r>
              <a:rPr lang="es-EC" sz="3000" dirty="0"/>
              <a:t>El tiempo post natal, cuando apenas el bebé tiene unas cuantas semanas de nacido.</a:t>
            </a:r>
          </a:p>
          <a:p>
            <a:pPr marL="0" indent="0">
              <a:buNone/>
            </a:pPr>
            <a:r>
              <a:rPr lang="es-EC" sz="3000" dirty="0"/>
              <a:t>Este tipo de situaciones y muchas otras tan comunes en el matrimonio cristiano nos ponen a prueba, nos fortalecen y nos unen en el amor. </a:t>
            </a:r>
          </a:p>
          <a:p>
            <a:pPr marL="0" indent="0">
              <a:buNone/>
            </a:pPr>
            <a:r>
              <a:rPr lang="es-EC" sz="2400" dirty="0"/>
              <a:t>Tomado de https://catholic-link.com/como-vivir-castidad-matrimonio/</a:t>
            </a:r>
          </a:p>
        </p:txBody>
      </p:sp>
    </p:spTree>
    <p:extLst>
      <p:ext uri="{BB962C8B-B14F-4D97-AF65-F5344CB8AC3E}">
        <p14:creationId xmlns:p14="http://schemas.microsoft.com/office/powerpoint/2010/main" val="3426152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A7A925-538F-4CFC-8208-64E4414A8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603513"/>
            <a:ext cx="10178322" cy="4276079"/>
          </a:xfrm>
        </p:spPr>
        <p:txBody>
          <a:bodyPr>
            <a:normAutofit fontScale="92500"/>
          </a:bodyPr>
          <a:lstStyle/>
          <a:p>
            <a:pPr>
              <a:lnSpc>
                <a:spcPct val="170000"/>
              </a:lnSpc>
            </a:pPr>
            <a:r>
              <a:rPr lang="es-EC" sz="3600" dirty="0"/>
              <a:t>También te invitamos a que puedas hacer el ejercicio de pensar en situaciones dentro de tu vida matrimonial en las que </a:t>
            </a:r>
            <a:r>
              <a:rPr lang="es-EC" sz="3600" b="1" dirty="0"/>
              <a:t>la castidad ha salido al rescate del amor.</a:t>
            </a:r>
          </a:p>
          <a:p>
            <a:endParaRPr lang="es-EC" sz="1800" b="1" dirty="0"/>
          </a:p>
          <a:p>
            <a:endParaRPr lang="es-EC" sz="1800" b="1" dirty="0"/>
          </a:p>
          <a:p>
            <a:endParaRPr lang="es-EC" sz="1800" b="1" dirty="0"/>
          </a:p>
          <a:p>
            <a:pPr marL="0" indent="0">
              <a:buNone/>
            </a:pPr>
            <a:r>
              <a:rPr lang="es-EC" sz="2600" dirty="0"/>
              <a:t>Tomado de https://catholic-link.com/como-vivir-castidad-matrimonio/</a:t>
            </a:r>
            <a:endParaRPr lang="es-EC" sz="2600" b="1" dirty="0"/>
          </a:p>
        </p:txBody>
      </p:sp>
    </p:spTree>
    <p:extLst>
      <p:ext uri="{BB962C8B-B14F-4D97-AF65-F5344CB8AC3E}">
        <p14:creationId xmlns:p14="http://schemas.microsoft.com/office/powerpoint/2010/main" val="1917918023"/>
      </p:ext>
    </p:extLst>
  </p:cSld>
  <p:clrMapOvr>
    <a:masterClrMapping/>
  </p:clrMapOvr>
</p:sld>
</file>

<file path=ppt/theme/theme1.xml><?xml version="1.0" encoding="utf-8"?>
<a:theme xmlns:a="http://schemas.openxmlformats.org/drawingml/2006/main" name="Distintivo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169</TotalTime>
  <Words>802</Words>
  <Application>Microsoft Office PowerPoint</Application>
  <PresentationFormat>Panorámica</PresentationFormat>
  <Paragraphs>35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Gill Sans MT</vt:lpstr>
      <vt:lpstr>Impact</vt:lpstr>
      <vt:lpstr>Distintivo</vt:lpstr>
      <vt:lpstr>NOVENO MANDAMIENTO</vt:lpstr>
      <vt:lpstr>Presentación de PowerPoint</vt:lpstr>
      <vt:lpstr>Presentación de PowerPoint</vt:lpstr>
      <vt:lpstr>LA PURIFICACIÓN DEL CORAZÓN</vt:lpstr>
      <vt:lpstr>Presentación de PowerPoint</vt:lpstr>
      <vt:lpstr>La castidad en el matrimonio</vt:lpstr>
      <vt:lpstr>Presentación de PowerPoint</vt:lpstr>
      <vt:lpstr>Presentación de PowerPoint</vt:lpstr>
      <vt:lpstr>Presentación de PowerPoint</vt:lpstr>
      <vt:lpstr>EL COMBATE POR LA PUREZA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NOVENO MANDAMIENTO</dc:title>
  <dc:creator>Juan Francisco Romero Córdova</dc:creator>
  <cp:lastModifiedBy>Juan Francisco Romero Córdova</cp:lastModifiedBy>
  <cp:revision>12</cp:revision>
  <dcterms:created xsi:type="dcterms:W3CDTF">2020-09-26T22:45:57Z</dcterms:created>
  <dcterms:modified xsi:type="dcterms:W3CDTF">2020-09-27T15:09:56Z</dcterms:modified>
</cp:coreProperties>
</file>