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56" r:id="rId5"/>
    <p:sldId id="262" r:id="rId6"/>
    <p:sldId id="263" r:id="rId7"/>
    <p:sldId id="260" r:id="rId8"/>
    <p:sldId id="257" r:id="rId9"/>
    <p:sldId id="268" r:id="rId10"/>
    <p:sldId id="269" r:id="rId11"/>
    <p:sldId id="270" r:id="rId12"/>
    <p:sldId id="271" r:id="rId13"/>
    <p:sldId id="272" r:id="rId14"/>
    <p:sldId id="258" r:id="rId15"/>
    <p:sldId id="266" r:id="rId16"/>
    <p:sldId id="273" r:id="rId17"/>
    <p:sldId id="275" r:id="rId18"/>
    <p:sldId id="276" r:id="rId19"/>
    <p:sldId id="278" r:id="rId20"/>
    <p:sldId id="27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3120-8581-447E-9FA4-D2CDEE4F7B15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800-20B4-4EF4-923B-7ADDC2AD0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3120-8581-447E-9FA4-D2CDEE4F7B15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800-20B4-4EF4-923B-7ADDC2AD0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2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3120-8581-447E-9FA4-D2CDEE4F7B15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800-20B4-4EF4-923B-7ADDC2AD0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5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3120-8581-447E-9FA4-D2CDEE4F7B15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800-20B4-4EF4-923B-7ADDC2AD0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8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3120-8581-447E-9FA4-D2CDEE4F7B15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800-20B4-4EF4-923B-7ADDC2AD0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4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3120-8581-447E-9FA4-D2CDEE4F7B15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800-20B4-4EF4-923B-7ADDC2AD0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3120-8581-447E-9FA4-D2CDEE4F7B15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800-20B4-4EF4-923B-7ADDC2AD0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3120-8581-447E-9FA4-D2CDEE4F7B15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800-20B4-4EF4-923B-7ADDC2AD0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3120-8581-447E-9FA4-D2CDEE4F7B15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800-20B4-4EF4-923B-7ADDC2AD0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7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3120-8581-447E-9FA4-D2CDEE4F7B15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800-20B4-4EF4-923B-7ADDC2AD0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3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3120-8581-447E-9FA4-D2CDEE4F7B15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800-20B4-4EF4-923B-7ADDC2AD0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5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13120-8581-447E-9FA4-D2CDEE4F7B15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B800-20B4-4EF4-923B-7ADDC2AD0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ew.genial.ly/5f4c60bc54e497153f4c71ac/vertical-infographic-list-la-vid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CGpnMvCIKq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openxmlformats.org/officeDocument/2006/relationships/image" Target="../media/image14.jpeg"/><Relationship Id="rId12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microsoft.com/office/2007/relationships/hdphoto" Target="../media/hdphoto5.wdp"/><Relationship Id="rId10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35F25-2B0E-4BBB-9B07-B708C8F6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6600" dirty="0">
                <a:solidFill>
                  <a:srgbClr val="FF0000"/>
                </a:solidFill>
              </a:rPr>
              <a:t>Quinto Mandamiento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45098A-06B7-4882-AA8F-616B732B8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435" y="5168934"/>
            <a:ext cx="938209" cy="1526983"/>
          </a:xfrm>
          <a:prstGeom prst="rect">
            <a:avLst/>
          </a:prstGeom>
        </p:spPr>
      </p:pic>
      <p:pic>
        <p:nvPicPr>
          <p:cNvPr id="1026" name="Picture 2" descr="lojeda: Quinto Mandamiento &quot;No Matarás&quot;">
            <a:extLst>
              <a:ext uri="{FF2B5EF4-FFF2-40B4-BE49-F238E27FC236}">
                <a16:creationId xmlns:a16="http://schemas.microsoft.com/office/drawing/2014/main" id="{CB74764F-2782-479B-8EFE-C4B435B5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9" y="1438275"/>
            <a:ext cx="76200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3234E79-5CBF-4D81-A162-63FFDD81C9EC}"/>
              </a:ext>
            </a:extLst>
          </p:cNvPr>
          <p:cNvSpPr txBox="1"/>
          <p:nvPr/>
        </p:nvSpPr>
        <p:spPr>
          <a:xfrm>
            <a:off x="569089" y="6511251"/>
            <a:ext cx="226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ALEJANDRO</a:t>
            </a:r>
          </a:p>
        </p:txBody>
      </p:sp>
    </p:spTree>
    <p:extLst>
      <p:ext uri="{BB962C8B-B14F-4D97-AF65-F5344CB8AC3E}">
        <p14:creationId xmlns:p14="http://schemas.microsoft.com/office/powerpoint/2010/main" val="152074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0C65E-90CA-4FCD-8670-925E2428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28" y="272377"/>
            <a:ext cx="10515600" cy="4351338"/>
          </a:xfrm>
        </p:spPr>
        <p:txBody>
          <a:bodyPr/>
          <a:lstStyle/>
          <a:p>
            <a:pPr algn="just"/>
            <a:r>
              <a:rPr lang="es-EC" dirty="0">
                <a:solidFill>
                  <a:srgbClr val="7030A0"/>
                </a:solidFill>
              </a:rPr>
              <a:t>El hombre en este caso asume el derecho de decidir anular una vida sin conocer el final de tanto sufrimiento. Todo tiene un significado, aun cuando, a veces, no somos capaces de ver alrededor de la situación. </a:t>
            </a:r>
          </a:p>
          <a:p>
            <a:pPr algn="just"/>
            <a:r>
              <a:rPr lang="es-EC" dirty="0"/>
              <a:t>Sin embargo, debemos reconocer que Dios es el creador y nunca abandona a sus criaturas, entonces debemos dejarle a Él el derecho de decidir por nuestro propio bien. </a:t>
            </a:r>
          </a:p>
          <a:p>
            <a:endParaRPr lang="es-EC" dirty="0"/>
          </a:p>
        </p:txBody>
      </p:sp>
      <p:pic>
        <p:nvPicPr>
          <p:cNvPr id="4102" name="Picture 6" descr="Eutanasia y ética ciudadana">
            <a:extLst>
              <a:ext uri="{FF2B5EF4-FFF2-40B4-BE49-F238E27FC236}">
                <a16:creationId xmlns:a16="http://schemas.microsoft.com/office/drawing/2014/main" id="{E62339DC-F08F-43FA-A1EB-FC3A6166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8" y="3680748"/>
            <a:ext cx="3264061" cy="24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iferencias entre eutanasia activa y suicidio asistido">
            <a:extLst>
              <a:ext uri="{FF2B5EF4-FFF2-40B4-BE49-F238E27FC236}">
                <a16:creationId xmlns:a16="http://schemas.microsoft.com/office/drawing/2014/main" id="{E3886CAC-2EFD-4886-823B-EC2009CDB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42" y="3680748"/>
            <a:ext cx="4278548" cy="26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Eutanasia">
            <a:extLst>
              <a:ext uri="{FF2B5EF4-FFF2-40B4-BE49-F238E27FC236}">
                <a16:creationId xmlns:a16="http://schemas.microsoft.com/office/drawing/2014/main" id="{EF4FECD9-07C3-483E-B23A-F36E633F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43" y="4202963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82EDE0E-31B2-4D56-BB5D-622990013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628" y="243439"/>
            <a:ext cx="938209" cy="152698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7ED8C3B-2B2B-4CB8-8008-F054E089FF51}"/>
              </a:ext>
            </a:extLst>
          </p:cNvPr>
          <p:cNvSpPr/>
          <p:nvPr/>
        </p:nvSpPr>
        <p:spPr>
          <a:xfrm>
            <a:off x="0" y="6488668"/>
            <a:ext cx="916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CARLOS</a:t>
            </a:r>
          </a:p>
        </p:txBody>
      </p:sp>
    </p:spTree>
    <p:extLst>
      <p:ext uri="{BB962C8B-B14F-4D97-AF65-F5344CB8AC3E}">
        <p14:creationId xmlns:p14="http://schemas.microsoft.com/office/powerpoint/2010/main" val="272586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FDEDD-22D5-4E8D-BBD5-F2CC72C8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6600" dirty="0">
                <a:solidFill>
                  <a:srgbClr val="FF0000"/>
                </a:solidFill>
              </a:rPr>
              <a:t>EL SUICIDIO</a:t>
            </a:r>
          </a:p>
        </p:txBody>
      </p:sp>
      <p:pic>
        <p:nvPicPr>
          <p:cNvPr id="5122" name="Picture 2" descr="Suicidio: un problema de salud - Redbioética/UNESCO">
            <a:extLst>
              <a:ext uri="{FF2B5EF4-FFF2-40B4-BE49-F238E27FC236}">
                <a16:creationId xmlns:a16="http://schemas.microsoft.com/office/drawing/2014/main" id="{56493A64-F5A9-4752-8737-9CEF065F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14" y="218281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l suicidio, causa de muerte de 10 personas al día – MedsBla">
            <a:extLst>
              <a:ext uri="{FF2B5EF4-FFF2-40B4-BE49-F238E27FC236}">
                <a16:creationId xmlns:a16="http://schemas.microsoft.com/office/drawing/2014/main" id="{7465814C-1134-4A18-9A9E-0344B3FBF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512" y="179816"/>
            <a:ext cx="3013516" cy="169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306C360-30BD-4D4B-9280-4C6227CA5AD8}"/>
              </a:ext>
            </a:extLst>
          </p:cNvPr>
          <p:cNvSpPr/>
          <p:nvPr/>
        </p:nvSpPr>
        <p:spPr>
          <a:xfrm>
            <a:off x="838200" y="2529085"/>
            <a:ext cx="108454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dirty="0"/>
              <a:t>(760) - Nuevo Catecismo de la Iglesia Católica, </a:t>
            </a:r>
            <a:r>
              <a:rPr lang="es-EC" sz="3200" dirty="0" err="1"/>
              <a:t>nº</a:t>
            </a:r>
            <a:r>
              <a:rPr lang="es-EC" sz="3200" dirty="0"/>
              <a:t> 2280</a:t>
            </a:r>
          </a:p>
          <a:p>
            <a:pPr algn="just"/>
            <a:br>
              <a:rPr lang="es-EC" sz="3200" dirty="0"/>
            </a:br>
            <a:r>
              <a:rPr lang="es-EC" sz="3200" dirty="0">
                <a:solidFill>
                  <a:srgbClr val="002060"/>
                </a:solidFill>
              </a:rPr>
              <a:t>Es, además, un pecado contra este mandamiento el suicidio, es decir, quitarse a sí mismo la vida deliberadamente y por propia iniciativa . El suicidio es pecado grave porque la vida no nos pertenece a nosotros, sino a Dios, que nos la ha entregado en usufructo.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ECC8E96-E9C9-4955-8905-38160F13B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73" y="5305023"/>
            <a:ext cx="938209" cy="152698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5ABD423-BF1E-421F-8164-6863CA74B79B}"/>
              </a:ext>
            </a:extLst>
          </p:cNvPr>
          <p:cNvSpPr/>
          <p:nvPr/>
        </p:nvSpPr>
        <p:spPr>
          <a:xfrm>
            <a:off x="220557" y="6390737"/>
            <a:ext cx="916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CARLOS</a:t>
            </a:r>
          </a:p>
        </p:txBody>
      </p:sp>
    </p:spTree>
    <p:extLst>
      <p:ext uri="{BB962C8B-B14F-4D97-AF65-F5344CB8AC3E}">
        <p14:creationId xmlns:p14="http://schemas.microsoft.com/office/powerpoint/2010/main" val="366773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✅ Cómo curar el TOC (Trastorno Obsesivo Compulsivo)">
            <a:extLst>
              <a:ext uri="{FF2B5EF4-FFF2-40B4-BE49-F238E27FC236}">
                <a16:creationId xmlns:a16="http://schemas.microsoft.com/office/drawing/2014/main" id="{17AB9600-5C7A-4F42-A3D4-A78B1248D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0" y="2237907"/>
            <a:ext cx="4431838" cy="25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FA8AB70-7A2E-4358-9411-10C021E49225}"/>
              </a:ext>
            </a:extLst>
          </p:cNvPr>
          <p:cNvSpPr/>
          <p:nvPr/>
        </p:nvSpPr>
        <p:spPr>
          <a:xfrm>
            <a:off x="393538" y="60636"/>
            <a:ext cx="1104224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es-EC" sz="2800" dirty="0"/>
            </a:br>
            <a:r>
              <a:rPr lang="es-EC" sz="2800" dirty="0"/>
              <a:t>No puedo quemar la casa en que vivo porque no es mía: la tengo sólo arrendada. Acaso me he dado yo la vida para considerarla como mía? Pero generalmente el suicida lo hace en un momento de arrebato o desesperación. Y esto es un atenuante.</a:t>
            </a:r>
          </a:p>
          <a:p>
            <a:pPr algn="just"/>
            <a:endParaRPr lang="es-EC" sz="2800" dirty="0"/>
          </a:p>
          <a:p>
            <a:pPr algn="just"/>
            <a:endParaRPr lang="es-EC" sz="2800" dirty="0"/>
          </a:p>
          <a:p>
            <a:pPr algn="just"/>
            <a:endParaRPr lang="es-EC" sz="2800" dirty="0"/>
          </a:p>
          <a:p>
            <a:pPr algn="just"/>
            <a:endParaRPr lang="es-EC" sz="2800" dirty="0"/>
          </a:p>
          <a:p>
            <a:pPr algn="just"/>
            <a:endParaRPr lang="es-EC" sz="2800" dirty="0"/>
          </a:p>
          <a:p>
            <a:pPr algn="just"/>
            <a:br>
              <a:rPr lang="es-EC" sz="2800" dirty="0"/>
            </a:br>
            <a:r>
              <a:rPr lang="es-EC" sz="2800" dirty="0"/>
              <a:t>Las situaciones difíciles se superan pidiendo a Dios que nos libre de ellas o nos dé fuerzas para sobrellevarlas. Pero el suicidio no arregla nada: lo estropea del todo y para siempre. Por eso sólo la locura o la irreligión pueden llevar al suicidio.</a:t>
            </a:r>
          </a:p>
          <a:p>
            <a:br>
              <a:rPr lang="es-EC" dirty="0"/>
            </a:br>
            <a:endParaRPr lang="es-EC" dirty="0"/>
          </a:p>
        </p:txBody>
      </p:sp>
      <p:pic>
        <p:nvPicPr>
          <p:cNvPr id="6146" name="Picture 2" descr="Suicidio - Wikipedia, la enciclopedia libre">
            <a:extLst>
              <a:ext uri="{FF2B5EF4-FFF2-40B4-BE49-F238E27FC236}">
                <a16:creationId xmlns:a16="http://schemas.microsoft.com/office/drawing/2014/main" id="{7A197546-ED3D-40A3-8FFF-88E7D348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58" y="1950951"/>
            <a:ext cx="2176041" cy="257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utopsias psicológicas para entender el suicidio | UNAM Global">
            <a:extLst>
              <a:ext uri="{FF2B5EF4-FFF2-40B4-BE49-F238E27FC236}">
                <a16:creationId xmlns:a16="http://schemas.microsoft.com/office/drawing/2014/main" id="{9AC34D38-8EF4-4F4C-B45B-5D897E22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94" y="2543175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6BBEB4-A31B-4A1D-B3DB-2E907A0E2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791" y="5270381"/>
            <a:ext cx="938209" cy="152698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A780EA0-40B4-4CC2-8A94-50D88F986218}"/>
              </a:ext>
            </a:extLst>
          </p:cNvPr>
          <p:cNvSpPr/>
          <p:nvPr/>
        </p:nvSpPr>
        <p:spPr>
          <a:xfrm>
            <a:off x="0" y="6488668"/>
            <a:ext cx="916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CARLOS</a:t>
            </a:r>
          </a:p>
        </p:txBody>
      </p:sp>
    </p:spTree>
    <p:extLst>
      <p:ext uri="{BB962C8B-B14F-4D97-AF65-F5344CB8AC3E}">
        <p14:creationId xmlns:p14="http://schemas.microsoft.com/office/powerpoint/2010/main" val="150294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211DCF-B33B-49D3-960F-1D0095B25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59" y="575559"/>
            <a:ext cx="10515600" cy="4351338"/>
          </a:xfrm>
        </p:spPr>
        <p:txBody>
          <a:bodyPr/>
          <a:lstStyle/>
          <a:p>
            <a:pPr algn="just"/>
            <a:br>
              <a:rPr lang="es-EC" dirty="0"/>
            </a:br>
            <a:r>
              <a:rPr lang="es-EC" dirty="0"/>
              <a:t>"La Iglesia ora por las personas que han atentado contra su vida".</a:t>
            </a:r>
            <a:br>
              <a:rPr lang="es-EC" dirty="0"/>
            </a:br>
            <a:endParaRPr lang="es-EC" dirty="0"/>
          </a:p>
        </p:txBody>
      </p:sp>
      <p:pic>
        <p:nvPicPr>
          <p:cNvPr id="7170" name="Picture 2" descr="Encuentro con Jesus 1 - Que es un encuentro con Jesús">
            <a:extLst>
              <a:ext uri="{FF2B5EF4-FFF2-40B4-BE49-F238E27FC236}">
                <a16:creationId xmlns:a16="http://schemas.microsoft.com/office/drawing/2014/main" id="{D10407DA-94DD-4AA8-A0BC-C91367A2A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33" y="1815611"/>
            <a:ext cx="7468456" cy="465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6F8AF7-8CFA-452F-832F-D48B08F1F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559" y="5099486"/>
            <a:ext cx="938209" cy="152698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66E4B6F-0F99-4DA4-AB30-C68CC4A629DB}"/>
              </a:ext>
            </a:extLst>
          </p:cNvPr>
          <p:cNvSpPr/>
          <p:nvPr/>
        </p:nvSpPr>
        <p:spPr>
          <a:xfrm>
            <a:off x="0" y="6488668"/>
            <a:ext cx="916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CARLOS</a:t>
            </a:r>
          </a:p>
        </p:txBody>
      </p:sp>
    </p:spTree>
    <p:extLst>
      <p:ext uri="{BB962C8B-B14F-4D97-AF65-F5344CB8AC3E}">
        <p14:creationId xmlns:p14="http://schemas.microsoft.com/office/powerpoint/2010/main" val="296703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15E3BE0-77A0-4EEF-B587-2DE755FA0687}"/>
              </a:ext>
            </a:extLst>
          </p:cNvPr>
          <p:cNvSpPr/>
          <p:nvPr/>
        </p:nvSpPr>
        <p:spPr>
          <a:xfrm>
            <a:off x="2549369" y="643623"/>
            <a:ext cx="6729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/>
              <a:t>CANTO: CUANDO AGOSTO ERA 21 - Por Carlos Pérez </a:t>
            </a:r>
          </a:p>
        </p:txBody>
      </p:sp>
      <p:pic>
        <p:nvPicPr>
          <p:cNvPr id="8194" name="Picture 2" descr="Diálogos para comprender: Jesús habla con un joven, contigo">
            <a:extLst>
              <a:ext uri="{FF2B5EF4-FFF2-40B4-BE49-F238E27FC236}">
                <a16:creationId xmlns:a16="http://schemas.microsoft.com/office/drawing/2014/main" id="{E70DE111-9622-4E0B-9C02-4BF8E510F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13" y="1324471"/>
            <a:ext cx="4762499" cy="35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aminando con Jesús (@jesusdelamano) | Twitter">
            <a:extLst>
              <a:ext uri="{FF2B5EF4-FFF2-40B4-BE49-F238E27FC236}">
                <a16:creationId xmlns:a16="http://schemas.microsoft.com/office/drawing/2014/main" id="{202E032E-15C1-41F1-8E2A-8B158F29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5" y="1324471"/>
            <a:ext cx="47625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480583B-E68D-462A-82CE-B04C01F83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907" y="5215233"/>
            <a:ext cx="938209" cy="152698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1EB0018-B436-42E2-BB1B-1A8AE7132C80}"/>
              </a:ext>
            </a:extLst>
          </p:cNvPr>
          <p:cNvSpPr/>
          <p:nvPr/>
        </p:nvSpPr>
        <p:spPr>
          <a:xfrm>
            <a:off x="3774" y="6488668"/>
            <a:ext cx="916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CARLOS</a:t>
            </a:r>
          </a:p>
        </p:txBody>
      </p:sp>
    </p:spTree>
    <p:extLst>
      <p:ext uri="{BB962C8B-B14F-4D97-AF65-F5344CB8AC3E}">
        <p14:creationId xmlns:p14="http://schemas.microsoft.com/office/powerpoint/2010/main" val="687131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6FF0A4-F6AB-4466-B15E-F16D70C5D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03" y="3913027"/>
            <a:ext cx="10515600" cy="4351338"/>
          </a:xfrm>
        </p:spPr>
        <p:txBody>
          <a:bodyPr/>
          <a:lstStyle/>
          <a:p>
            <a:pPr algn="just"/>
            <a:r>
              <a:rPr lang="es-MX" dirty="0">
                <a:solidFill>
                  <a:srgbClr val="002060"/>
                </a:solidFill>
              </a:rPr>
              <a:t>El libro del Génesis presenta el abuso contra la vida humana como consecuencia del pecado original. Dios se manifiesta siempre como protector de la vida: incluso de la de Caín, después de haber matado a su hermano Abel; sangre de su sangre, imagen de todo homicidio. Nadie debe tomarse la justicia por su mano, y nadie puede abrogarse el derecho de disponer de la vida del prójimo (cfr. </a:t>
            </a:r>
            <a:r>
              <a:rPr lang="es-MX" i="1" dirty="0" err="1">
                <a:solidFill>
                  <a:srgbClr val="002060"/>
                </a:solidFill>
              </a:rPr>
              <a:t>Gn</a:t>
            </a:r>
            <a:r>
              <a:rPr lang="es-MX" i="1" dirty="0">
                <a:solidFill>
                  <a:srgbClr val="002060"/>
                </a:solidFill>
              </a:rPr>
              <a:t> </a:t>
            </a:r>
            <a:r>
              <a:rPr lang="es-MX" dirty="0">
                <a:solidFill>
                  <a:srgbClr val="002060"/>
                </a:solidFill>
              </a:rPr>
              <a:t>4, 13-15).</a:t>
            </a:r>
            <a:endParaRPr lang="es-EC" dirty="0">
              <a:solidFill>
                <a:srgbClr val="002060"/>
              </a:solidFill>
            </a:endParaRPr>
          </a:p>
        </p:txBody>
      </p:sp>
      <p:pic>
        <p:nvPicPr>
          <p:cNvPr id="9218" name="Picture 2" descr="Quinto Mandamiento: No matarás">
            <a:extLst>
              <a:ext uri="{FF2B5EF4-FFF2-40B4-BE49-F238E27FC236}">
                <a16:creationId xmlns:a16="http://schemas.microsoft.com/office/drawing/2014/main" id="{7EDF483D-716E-47D7-A16C-D9BBC5E12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45" y="174403"/>
            <a:ext cx="6667017" cy="35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07E982-9446-4A58-9F4A-C84C0D64C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400" y="5168935"/>
            <a:ext cx="938209" cy="152698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B4A2F70-B33A-423D-977B-394D530A98EF}"/>
              </a:ext>
            </a:extLst>
          </p:cNvPr>
          <p:cNvSpPr/>
          <p:nvPr/>
        </p:nvSpPr>
        <p:spPr>
          <a:xfrm>
            <a:off x="109391" y="6488668"/>
            <a:ext cx="588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LUIS</a:t>
            </a:r>
          </a:p>
        </p:txBody>
      </p:sp>
    </p:spTree>
    <p:extLst>
      <p:ext uri="{BB962C8B-B14F-4D97-AF65-F5344CB8AC3E}">
        <p14:creationId xmlns:p14="http://schemas.microsoft.com/office/powerpoint/2010/main" val="82203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AEB-784F-4F9C-A1B9-2B376172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2060"/>
                </a:solidFill>
              </a:rPr>
              <a:t>PECADOS CONTRA EL QUINTO MANDAMIENTO 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7A87D9-9062-43BA-B5FE-D9311E555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1. EL HOMICIDIO VOLUNTARIO</a:t>
            </a:r>
          </a:p>
          <a:p>
            <a:pPr>
              <a:buFont typeface="Wingdings" panose="05000000000000000000" pitchFamily="2" charset="2"/>
              <a:buChar char="Ø"/>
            </a:pPr>
            <a:br>
              <a:rPr lang="es-MX" dirty="0">
                <a:solidFill>
                  <a:srgbClr val="FF0000"/>
                </a:solidFill>
              </a:rPr>
            </a:br>
            <a:r>
              <a:rPr lang="es-MX" dirty="0">
                <a:solidFill>
                  <a:srgbClr val="FF0000"/>
                </a:solidFill>
              </a:rPr>
              <a:t>Hacer un homicidio voluntario, significa matar a una persona, queriendo. Esto es pecado mortal y gravísimo porque recuerda que el único dueño de la vida del hombre es Dios.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No solo es culpable el que mata sino también los que lo planean, cooperan o le ayudan.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7030A0"/>
                </a:solidFill>
              </a:rPr>
              <a:t>El matar a esposo/a , hijo, hermano, padre o madre, son crímenes especialmente graves porque estas personas son nuestra familia.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6FD089-78BD-4DAB-A5C3-AB8AA0136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907" y="5215233"/>
            <a:ext cx="938209" cy="152698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F8263FA-7963-4C0C-A569-EF626F01045C}"/>
              </a:ext>
            </a:extLst>
          </p:cNvPr>
          <p:cNvSpPr/>
          <p:nvPr/>
        </p:nvSpPr>
        <p:spPr>
          <a:xfrm>
            <a:off x="164882" y="6372884"/>
            <a:ext cx="588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LUIS</a:t>
            </a:r>
          </a:p>
        </p:txBody>
      </p:sp>
      <p:pic>
        <p:nvPicPr>
          <p:cNvPr id="13314" name="Picture 2" descr="Sexto Mandamiento: ¿No matarás o no asesinarás?">
            <a:extLst>
              <a:ext uri="{FF2B5EF4-FFF2-40B4-BE49-F238E27FC236}">
                <a16:creationId xmlns:a16="http://schemas.microsoft.com/office/drawing/2014/main" id="{07D161D3-C8C1-43AD-A489-2EB4B7DC5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33" y="1260372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628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0A247-48F4-4942-8918-02DEC3BE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C00000"/>
                </a:solidFill>
              </a:rPr>
              <a:t> LA LEGÍTIMA DEFENSA :</a:t>
            </a:r>
            <a:endParaRPr lang="es-EC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EBB9A8-D7BC-4BCE-B748-1CE6E869E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97" y="1374213"/>
            <a:ext cx="11610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br>
              <a:rPr lang="es-MX" dirty="0"/>
            </a:br>
            <a:r>
              <a:rPr lang="es-MX" dirty="0"/>
              <a:t>- Uno tiene la obligación de defender la propia vida.</a:t>
            </a:r>
          </a:p>
          <a:p>
            <a:pPr marL="0" indent="0">
              <a:buNone/>
            </a:pPr>
            <a:br>
              <a:rPr lang="es-MX" dirty="0"/>
            </a:br>
            <a:r>
              <a:rPr lang="es-MX" dirty="0">
                <a:solidFill>
                  <a:srgbClr val="002060"/>
                </a:solidFill>
              </a:rPr>
              <a:t>- El que por defender su vida mata a otro que lo quería matar, no es culpable de homicidio, mientras su intención al hacerlo sea conservar su propia vida y no matar al agresor.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accent2">
                    <a:lumMod val="50000"/>
                  </a:schemeClr>
                </a:solidFill>
              </a:rPr>
              <a:t>El quinto mandamiento también no enseña que no debemos odiar, enojarnos o tener deseos de venganza con nuestros hermanos.</a:t>
            </a:r>
          </a:p>
          <a:p>
            <a:pPr marL="0" indent="0">
              <a:buNone/>
            </a:pPr>
            <a:r>
              <a:rPr lang="es-MX" sz="3000" b="1" dirty="0"/>
              <a:t>- Jesús dijo: Habéis oído que se dijo a los antepasados: No matarás; y aquel que mate será reo ante el tribunal. Pues yo os digo: Todo aquel que se enoje con su hermano, será reo ante el tribunal. ¨ (Mt. 5 21-22).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C47AD5-8584-4D04-9BD2-FDE312A0C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695" y="5100955"/>
            <a:ext cx="938209" cy="152698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67C6146-E429-4115-8EB3-93911C9FC6F9}"/>
              </a:ext>
            </a:extLst>
          </p:cNvPr>
          <p:cNvSpPr/>
          <p:nvPr/>
        </p:nvSpPr>
        <p:spPr>
          <a:xfrm>
            <a:off x="164882" y="6372884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CRISTIAN</a:t>
            </a:r>
          </a:p>
        </p:txBody>
      </p:sp>
      <p:pic>
        <p:nvPicPr>
          <p:cNvPr id="11266" name="Picture 2" descr="http://www.laverdadcatolica.org/4005.jpg">
            <a:extLst>
              <a:ext uri="{FF2B5EF4-FFF2-40B4-BE49-F238E27FC236}">
                <a16:creationId xmlns:a16="http://schemas.microsoft.com/office/drawing/2014/main" id="{6BE56C07-1FC4-4EB5-A3A4-01A37112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49" y="281147"/>
            <a:ext cx="25336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6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83133-F83E-4B96-9A5F-6D326757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206" y="0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C00000"/>
                </a:solidFill>
              </a:rPr>
              <a:t>RESPETAR LA DIGNIDAD DE LA PERSONA</a:t>
            </a:r>
            <a:endParaRPr lang="es-EC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E9B96-3BC5-4CD9-8A4B-D340B46D0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94" y="1253330"/>
            <a:ext cx="11401063" cy="5604669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1. EL RESPETO DEL ALMA :</a:t>
            </a:r>
            <a:endParaRPr lang="es-MX" dirty="0">
              <a:solidFill>
                <a:srgbClr val="002060"/>
              </a:solidFill>
            </a:endParaRPr>
          </a:p>
          <a:p>
            <a:r>
              <a:rPr lang="es-MX" dirty="0">
                <a:solidFill>
                  <a:srgbClr val="002060"/>
                </a:solidFill>
              </a:rPr>
              <a:t>- </a:t>
            </a:r>
            <a:r>
              <a:rPr lang="es-MX" b="1" dirty="0">
                <a:solidFill>
                  <a:srgbClr val="002060"/>
                </a:solidFill>
              </a:rPr>
              <a:t>El ESCÁNDALO</a:t>
            </a:r>
            <a:r>
              <a:rPr lang="es-MX" dirty="0">
                <a:solidFill>
                  <a:srgbClr val="002060"/>
                </a:solidFill>
              </a:rPr>
              <a:t>, Por ejemplo: si una persona induce a otro a que robe algo, aunque no sea él el que robe, peca de escándalo.</a:t>
            </a:r>
          </a:p>
          <a:p>
            <a:r>
              <a:rPr lang="es-MX" b="1" dirty="0">
                <a:solidFill>
                  <a:srgbClr val="7030A0"/>
                </a:solidFill>
              </a:rPr>
              <a:t>2. EL RESPETO A LA SALUD :</a:t>
            </a:r>
            <a:endParaRPr lang="es-MX" dirty="0">
              <a:solidFill>
                <a:srgbClr val="7030A0"/>
              </a:solidFill>
            </a:endParaRPr>
          </a:p>
          <a:p>
            <a:r>
              <a:rPr lang="es-MX" dirty="0">
                <a:solidFill>
                  <a:srgbClr val="7030A0"/>
                </a:solidFill>
              </a:rPr>
              <a:t>- Dios manda que cuides la salud física de ti mismo y de otros. Debes evitar toda clase de excesos: el abuso de la comida, el alcohol, el tabaco y de las medicinas.</a:t>
            </a:r>
          </a:p>
          <a:p>
            <a:r>
              <a:rPr lang="es-MX" dirty="0">
                <a:solidFill>
                  <a:srgbClr val="7030A0"/>
                </a:solidFill>
              </a:rPr>
              <a:t>- El uso y tráfico de drogas es pecado mortal.</a:t>
            </a:r>
          </a:p>
          <a:p>
            <a:r>
              <a:rPr lang="es-MX" dirty="0">
                <a:solidFill>
                  <a:srgbClr val="7030A0"/>
                </a:solidFill>
              </a:rPr>
              <a:t>- Quienes por estar borrachos o por manejar demasiado rápido, ponen en peligro la seguridad de si mismos y de los demás, se hacen gravemente culpables.</a:t>
            </a:r>
          </a:p>
          <a:p>
            <a:r>
              <a:rPr lang="es-MX" b="1" dirty="0"/>
              <a:t>3. EL RESPETO AL CUERPO :</a:t>
            </a:r>
            <a:endParaRPr lang="es-MX" dirty="0"/>
          </a:p>
          <a:p>
            <a:r>
              <a:rPr lang="es-MX" dirty="0"/>
              <a:t>- Son pecados muy graves : el secuestro, el tomar rehenes, el terrorismo, la tortura , la prostitución.</a:t>
            </a:r>
          </a:p>
          <a:p>
            <a:r>
              <a:rPr lang="es-MX" dirty="0"/>
              <a:t>- Los cuerpos de los difuntos deben ser tratados con respeto y enterrarlos o incinerarlos.</a:t>
            </a:r>
          </a:p>
          <a:p>
            <a:r>
              <a:rPr lang="es-MX" b="1" dirty="0">
                <a:solidFill>
                  <a:srgbClr val="C00000"/>
                </a:solidFill>
              </a:rPr>
              <a:t>4. EL RESPETO DE LA FAMA :</a:t>
            </a:r>
            <a:endParaRPr lang="es-MX" dirty="0">
              <a:solidFill>
                <a:srgbClr val="C00000"/>
              </a:solidFill>
            </a:endParaRPr>
          </a:p>
          <a:p>
            <a:r>
              <a:rPr lang="es-MX" dirty="0">
                <a:solidFill>
                  <a:srgbClr val="C00000"/>
                </a:solidFill>
              </a:rPr>
              <a:t>- Cuando uno habla mal de otra persona, está matando la buena fama de esa persona ante los demás. Piénsalo bien antes de criticar.</a:t>
            </a:r>
          </a:p>
          <a:p>
            <a:endParaRPr lang="es-EC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C7C4F7B-EC83-4F0C-B722-8506740A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791" y="5331016"/>
            <a:ext cx="938209" cy="15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75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8940021B-47B4-4BC0-908A-05786ACDA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210" y="838200"/>
            <a:ext cx="8839200" cy="15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FontTx/>
              <a:buChar char="•"/>
              <a:defRPr/>
            </a:pPr>
            <a:r>
              <a:rPr lang="es-MX" altLang="es-MX" sz="3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Las </a:t>
            </a:r>
            <a:r>
              <a:rPr lang="es-MX" altLang="es-MX" sz="3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obras de misericordia</a:t>
            </a:r>
            <a:r>
              <a:rPr lang="es-MX" altLang="es-MX" sz="3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son acciones caritativas mediante las cuales ayudamos a nuestro prójimo en sus necesidades corporales y espirituales.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283B0E0-3528-4FA9-A93E-A227606AE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735" y="2619375"/>
            <a:ext cx="4130675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MX" altLang="es-MX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Espirituales</a:t>
            </a:r>
            <a:r>
              <a:rPr lang="es-MX" alt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s-MX" altLang="es-MX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instruir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s-MX" altLang="es-MX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aconsejar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s-MX" altLang="es-MX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consolar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s-MX" altLang="es-MX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confortar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s-MX" altLang="es-MX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perdonar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s-MX" altLang="es-MX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sufrir con paciencia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EA23DB7F-A7DC-4FA4-9374-7B7FDAE5F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899" y="2786792"/>
            <a:ext cx="4708163" cy="285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MX" altLang="es-MX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Corporales</a:t>
            </a:r>
            <a:r>
              <a:rPr lang="es-MX" alt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s-MX" altLang="es-MX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dar de comer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s-MX" altLang="es-MX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dar techo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s-MX" altLang="es-MX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vestir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s-MX" altLang="es-MX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visitar enfermos y presos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s-MX" altLang="es-MX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enterrar muertos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s-MX" altLang="es-MX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dar limosna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70588A9-D33E-4E54-881C-57DE1EAABA22}"/>
              </a:ext>
            </a:extLst>
          </p:cNvPr>
          <p:cNvSpPr/>
          <p:nvPr/>
        </p:nvSpPr>
        <p:spPr>
          <a:xfrm>
            <a:off x="7605015" y="2049750"/>
            <a:ext cx="2235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alt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Catecismo, 2447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5B4291D-AEE3-4583-979E-7629A4A53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446" y="5158562"/>
            <a:ext cx="938209" cy="152698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EA7807E-DC3E-4248-9E18-B9670F6E775F}"/>
              </a:ext>
            </a:extLst>
          </p:cNvPr>
          <p:cNvSpPr/>
          <p:nvPr/>
        </p:nvSpPr>
        <p:spPr>
          <a:xfrm>
            <a:off x="250508" y="6316213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FERNANDO</a:t>
            </a:r>
          </a:p>
        </p:txBody>
      </p:sp>
    </p:spTree>
    <p:extLst>
      <p:ext uri="{BB962C8B-B14F-4D97-AF65-F5344CB8AC3E}">
        <p14:creationId xmlns:p14="http://schemas.microsoft.com/office/powerpoint/2010/main" val="116843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1000"/>
      <p:bldP spid="6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04743-72DB-4386-92F5-D81CEA41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7200" dirty="0">
                <a:solidFill>
                  <a:srgbClr val="002060"/>
                </a:solidFill>
              </a:rPr>
              <a:t>LA VIDA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22B3F-590E-424D-B033-8108F1AF8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327"/>
            <a:ext cx="10515600" cy="4351338"/>
          </a:xfrm>
        </p:spPr>
        <p:txBody>
          <a:bodyPr/>
          <a:lstStyle/>
          <a:p>
            <a:r>
              <a:rPr lang="es-EC" dirty="0"/>
              <a:t> </a:t>
            </a:r>
            <a:r>
              <a:rPr lang="es-EC" dirty="0">
                <a:hlinkClick r:id="rId2"/>
              </a:rPr>
              <a:t>https://view.genial.ly/5f4c60bc54e497153f4c71ac/vertical-infographic-list-la-vida</a:t>
            </a:r>
            <a:endParaRPr lang="es-EC" dirty="0"/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5A1D6F-FC8F-402C-BE5E-B394005E1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435" y="5168934"/>
            <a:ext cx="938209" cy="152698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6E54B11-EF3A-46D1-B73F-090CD6AC9296}"/>
              </a:ext>
            </a:extLst>
          </p:cNvPr>
          <p:cNvSpPr/>
          <p:nvPr/>
        </p:nvSpPr>
        <p:spPr>
          <a:xfrm>
            <a:off x="0" y="6492875"/>
            <a:ext cx="1297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ALEJANDRO</a:t>
            </a:r>
          </a:p>
        </p:txBody>
      </p:sp>
    </p:spTree>
    <p:extLst>
      <p:ext uri="{BB962C8B-B14F-4D97-AF65-F5344CB8AC3E}">
        <p14:creationId xmlns:p14="http://schemas.microsoft.com/office/powerpoint/2010/main" val="1588481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9581583-FA48-459C-BB15-19B576B22DEA}"/>
              </a:ext>
            </a:extLst>
          </p:cNvPr>
          <p:cNvSpPr txBox="1">
            <a:spLocks noChangeArrowheads="1"/>
          </p:cNvSpPr>
          <p:nvPr/>
        </p:nvSpPr>
        <p:spPr>
          <a:xfrm>
            <a:off x="2097911" y="274899"/>
            <a:ext cx="77724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dirty="0"/>
              <a:t>El respeto a la vida humana</a:t>
            </a:r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C0B9E444-4FEE-41D6-8FC8-4867FAF53FA6}"/>
              </a:ext>
            </a:extLst>
          </p:cNvPr>
          <p:cNvGrpSpPr>
            <a:grpSpLocks/>
          </p:cNvGrpSpPr>
          <p:nvPr/>
        </p:nvGrpSpPr>
        <p:grpSpPr bwMode="auto">
          <a:xfrm>
            <a:off x="3466336" y="1990987"/>
            <a:ext cx="957263" cy="693737"/>
            <a:chOff x="1294" y="1225"/>
            <a:chExt cx="603" cy="437"/>
          </a:xfrm>
        </p:grpSpPr>
        <p:sp>
          <p:nvSpPr>
            <p:cNvPr id="6" name="Freeform 32">
              <a:extLst>
                <a:ext uri="{FF2B5EF4-FFF2-40B4-BE49-F238E27FC236}">
                  <a16:creationId xmlns:a16="http://schemas.microsoft.com/office/drawing/2014/main" id="{8B35AE3C-4202-4F0A-BCAD-B763DD35A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1287"/>
              <a:ext cx="375" cy="291"/>
            </a:xfrm>
            <a:custGeom>
              <a:avLst/>
              <a:gdLst>
                <a:gd name="T0" fmla="*/ 0 w 1124"/>
                <a:gd name="T1" fmla="*/ 0 h 873"/>
                <a:gd name="T2" fmla="*/ 1124 w 1124"/>
                <a:gd name="T3" fmla="*/ 685 h 873"/>
                <a:gd name="T4" fmla="*/ 1124 w 1124"/>
                <a:gd name="T5" fmla="*/ 873 h 873"/>
                <a:gd name="T6" fmla="*/ 0 w 1124"/>
                <a:gd name="T7" fmla="*/ 186 h 873"/>
                <a:gd name="T8" fmla="*/ 0 w 1124"/>
                <a:gd name="T9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873">
                  <a:moveTo>
                    <a:pt x="0" y="0"/>
                  </a:moveTo>
                  <a:lnTo>
                    <a:pt x="1124" y="685"/>
                  </a:lnTo>
                  <a:lnTo>
                    <a:pt x="1124" y="873"/>
                  </a:lnTo>
                  <a:lnTo>
                    <a:pt x="0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33">
              <a:extLst>
                <a:ext uri="{FF2B5EF4-FFF2-40B4-BE49-F238E27FC236}">
                  <a16:creationId xmlns:a16="http://schemas.microsoft.com/office/drawing/2014/main" id="{486C101B-32B1-4C70-917A-3AFB569ED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1225"/>
              <a:ext cx="603" cy="374"/>
            </a:xfrm>
            <a:custGeom>
              <a:avLst/>
              <a:gdLst>
                <a:gd name="T0" fmla="*/ 0 w 1810"/>
                <a:gd name="T1" fmla="*/ 187 h 1122"/>
                <a:gd name="T2" fmla="*/ 437 w 1810"/>
                <a:gd name="T3" fmla="*/ 0 h 1122"/>
                <a:gd name="T4" fmla="*/ 1499 w 1810"/>
                <a:gd name="T5" fmla="*/ 624 h 1122"/>
                <a:gd name="T6" fmla="*/ 1810 w 1810"/>
                <a:gd name="T7" fmla="*/ 436 h 1122"/>
                <a:gd name="T8" fmla="*/ 1810 w 1810"/>
                <a:gd name="T9" fmla="*/ 997 h 1122"/>
                <a:gd name="T10" fmla="*/ 750 w 1810"/>
                <a:gd name="T11" fmla="*/ 1122 h 1122"/>
                <a:gd name="T12" fmla="*/ 1124 w 1810"/>
                <a:gd name="T13" fmla="*/ 872 h 1122"/>
                <a:gd name="T14" fmla="*/ 0 w 1810"/>
                <a:gd name="T15" fmla="*/ 187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0" h="1122">
                  <a:moveTo>
                    <a:pt x="0" y="187"/>
                  </a:moveTo>
                  <a:lnTo>
                    <a:pt x="437" y="0"/>
                  </a:lnTo>
                  <a:lnTo>
                    <a:pt x="1499" y="624"/>
                  </a:lnTo>
                  <a:lnTo>
                    <a:pt x="1810" y="436"/>
                  </a:lnTo>
                  <a:lnTo>
                    <a:pt x="1810" y="997"/>
                  </a:lnTo>
                  <a:lnTo>
                    <a:pt x="750" y="1122"/>
                  </a:lnTo>
                  <a:lnTo>
                    <a:pt x="1124" y="872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438E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A5BE62D4-4DE5-4A2A-A1F4-D31BB56BB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1557"/>
              <a:ext cx="353" cy="105"/>
            </a:xfrm>
            <a:custGeom>
              <a:avLst/>
              <a:gdLst>
                <a:gd name="T0" fmla="*/ 0 w 1060"/>
                <a:gd name="T1" fmla="*/ 125 h 313"/>
                <a:gd name="T2" fmla="*/ 1060 w 1060"/>
                <a:gd name="T3" fmla="*/ 0 h 313"/>
                <a:gd name="T4" fmla="*/ 1060 w 1060"/>
                <a:gd name="T5" fmla="*/ 188 h 313"/>
                <a:gd name="T6" fmla="*/ 0 w 1060"/>
                <a:gd name="T7" fmla="*/ 313 h 313"/>
                <a:gd name="T8" fmla="*/ 0 w 1060"/>
                <a:gd name="T9" fmla="*/ 12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0" h="313">
                  <a:moveTo>
                    <a:pt x="0" y="125"/>
                  </a:moveTo>
                  <a:lnTo>
                    <a:pt x="1060" y="0"/>
                  </a:lnTo>
                  <a:lnTo>
                    <a:pt x="1060" y="188"/>
                  </a:lnTo>
                  <a:lnTo>
                    <a:pt x="0" y="313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58">
            <a:extLst>
              <a:ext uri="{FF2B5EF4-FFF2-40B4-BE49-F238E27FC236}">
                <a16:creationId xmlns:a16="http://schemas.microsoft.com/office/drawing/2014/main" id="{284279D5-17E3-4EFD-A1F4-F0911A3038A4}"/>
              </a:ext>
            </a:extLst>
          </p:cNvPr>
          <p:cNvGrpSpPr>
            <a:grpSpLocks/>
          </p:cNvGrpSpPr>
          <p:nvPr/>
        </p:nvGrpSpPr>
        <p:grpSpPr bwMode="auto">
          <a:xfrm>
            <a:off x="4561711" y="1990987"/>
            <a:ext cx="957263" cy="693737"/>
            <a:chOff x="1984" y="1225"/>
            <a:chExt cx="603" cy="437"/>
          </a:xfrm>
        </p:grpSpPr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E12C97F2-D08C-4387-B142-8026EED5D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1287"/>
              <a:ext cx="374" cy="291"/>
            </a:xfrm>
            <a:custGeom>
              <a:avLst/>
              <a:gdLst>
                <a:gd name="T0" fmla="*/ 1123 w 1123"/>
                <a:gd name="T1" fmla="*/ 0 h 873"/>
                <a:gd name="T2" fmla="*/ 0 w 1123"/>
                <a:gd name="T3" fmla="*/ 685 h 873"/>
                <a:gd name="T4" fmla="*/ 0 w 1123"/>
                <a:gd name="T5" fmla="*/ 873 h 873"/>
                <a:gd name="T6" fmla="*/ 1123 w 1123"/>
                <a:gd name="T7" fmla="*/ 186 h 873"/>
                <a:gd name="T8" fmla="*/ 1123 w 1123"/>
                <a:gd name="T9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873">
                  <a:moveTo>
                    <a:pt x="1123" y="0"/>
                  </a:moveTo>
                  <a:lnTo>
                    <a:pt x="0" y="685"/>
                  </a:lnTo>
                  <a:lnTo>
                    <a:pt x="0" y="873"/>
                  </a:lnTo>
                  <a:lnTo>
                    <a:pt x="1123" y="186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78DE90FD-1391-4AB1-9EE8-9ED058DE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1225"/>
              <a:ext cx="603" cy="374"/>
            </a:xfrm>
            <a:custGeom>
              <a:avLst/>
              <a:gdLst>
                <a:gd name="T0" fmla="*/ 1810 w 1810"/>
                <a:gd name="T1" fmla="*/ 187 h 1122"/>
                <a:gd name="T2" fmla="*/ 1373 w 1810"/>
                <a:gd name="T3" fmla="*/ 0 h 1122"/>
                <a:gd name="T4" fmla="*/ 312 w 1810"/>
                <a:gd name="T5" fmla="*/ 624 h 1122"/>
                <a:gd name="T6" fmla="*/ 0 w 1810"/>
                <a:gd name="T7" fmla="*/ 436 h 1122"/>
                <a:gd name="T8" fmla="*/ 0 w 1810"/>
                <a:gd name="T9" fmla="*/ 997 h 1122"/>
                <a:gd name="T10" fmla="*/ 1060 w 1810"/>
                <a:gd name="T11" fmla="*/ 1122 h 1122"/>
                <a:gd name="T12" fmla="*/ 687 w 1810"/>
                <a:gd name="T13" fmla="*/ 872 h 1122"/>
                <a:gd name="T14" fmla="*/ 1810 w 1810"/>
                <a:gd name="T15" fmla="*/ 187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0" h="1122">
                  <a:moveTo>
                    <a:pt x="1810" y="187"/>
                  </a:moveTo>
                  <a:lnTo>
                    <a:pt x="1373" y="0"/>
                  </a:lnTo>
                  <a:lnTo>
                    <a:pt x="312" y="624"/>
                  </a:lnTo>
                  <a:lnTo>
                    <a:pt x="0" y="436"/>
                  </a:lnTo>
                  <a:lnTo>
                    <a:pt x="0" y="997"/>
                  </a:lnTo>
                  <a:lnTo>
                    <a:pt x="1060" y="1122"/>
                  </a:lnTo>
                  <a:lnTo>
                    <a:pt x="687" y="872"/>
                  </a:lnTo>
                  <a:lnTo>
                    <a:pt x="1810" y="187"/>
                  </a:lnTo>
                  <a:close/>
                </a:path>
              </a:pathLst>
            </a:custGeom>
            <a:solidFill>
              <a:srgbClr val="438E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208A2993-8A26-4B97-8117-18EEEF2C0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1557"/>
              <a:ext cx="353" cy="105"/>
            </a:xfrm>
            <a:custGeom>
              <a:avLst/>
              <a:gdLst>
                <a:gd name="T0" fmla="*/ 1060 w 1060"/>
                <a:gd name="T1" fmla="*/ 125 h 313"/>
                <a:gd name="T2" fmla="*/ 0 w 1060"/>
                <a:gd name="T3" fmla="*/ 0 h 313"/>
                <a:gd name="T4" fmla="*/ 0 w 1060"/>
                <a:gd name="T5" fmla="*/ 188 h 313"/>
                <a:gd name="T6" fmla="*/ 1060 w 1060"/>
                <a:gd name="T7" fmla="*/ 313 h 313"/>
                <a:gd name="T8" fmla="*/ 1060 w 1060"/>
                <a:gd name="T9" fmla="*/ 12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0" h="313">
                  <a:moveTo>
                    <a:pt x="1060" y="125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1060" y="313"/>
                  </a:lnTo>
                  <a:lnTo>
                    <a:pt x="1060" y="125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55">
            <a:extLst>
              <a:ext uri="{FF2B5EF4-FFF2-40B4-BE49-F238E27FC236}">
                <a16:creationId xmlns:a16="http://schemas.microsoft.com/office/drawing/2014/main" id="{9BF49385-F85E-4A07-A674-46B1B3C57C00}"/>
              </a:ext>
            </a:extLst>
          </p:cNvPr>
          <p:cNvGrpSpPr>
            <a:grpSpLocks/>
          </p:cNvGrpSpPr>
          <p:nvPr/>
        </p:nvGrpSpPr>
        <p:grpSpPr bwMode="auto">
          <a:xfrm>
            <a:off x="3245674" y="2700599"/>
            <a:ext cx="1189037" cy="1055688"/>
            <a:chOff x="1155" y="1672"/>
            <a:chExt cx="749" cy="665"/>
          </a:xfrm>
        </p:grpSpPr>
        <p:sp>
          <p:nvSpPr>
            <p:cNvPr id="14" name="Freeform 40">
              <a:extLst>
                <a:ext uri="{FF2B5EF4-FFF2-40B4-BE49-F238E27FC236}">
                  <a16:creationId xmlns:a16="http://schemas.microsoft.com/office/drawing/2014/main" id="{7C3CCF71-8BB9-45C3-A933-89EC7575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878"/>
              <a:ext cx="479" cy="459"/>
            </a:xfrm>
            <a:custGeom>
              <a:avLst/>
              <a:gdLst>
                <a:gd name="T0" fmla="*/ 0 w 1436"/>
                <a:gd name="T1" fmla="*/ 1034 h 1377"/>
                <a:gd name="T2" fmla="*/ 0 w 1436"/>
                <a:gd name="T3" fmla="*/ 1377 h 1377"/>
                <a:gd name="T4" fmla="*/ 1436 w 1436"/>
                <a:gd name="T5" fmla="*/ 207 h 1377"/>
                <a:gd name="T6" fmla="*/ 1436 w 1436"/>
                <a:gd name="T7" fmla="*/ 0 h 1377"/>
                <a:gd name="T8" fmla="*/ 0 w 1436"/>
                <a:gd name="T9" fmla="*/ 1034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6" h="1377">
                  <a:moveTo>
                    <a:pt x="0" y="1034"/>
                  </a:moveTo>
                  <a:lnTo>
                    <a:pt x="0" y="1377"/>
                  </a:lnTo>
                  <a:lnTo>
                    <a:pt x="1436" y="207"/>
                  </a:lnTo>
                  <a:lnTo>
                    <a:pt x="1436" y="0"/>
                  </a:lnTo>
                  <a:lnTo>
                    <a:pt x="0" y="1034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ADC1EA1C-501A-4ED1-B8C9-9783907F7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1672"/>
              <a:ext cx="104" cy="137"/>
            </a:xfrm>
            <a:custGeom>
              <a:avLst/>
              <a:gdLst>
                <a:gd name="T0" fmla="*/ 313 w 313"/>
                <a:gd name="T1" fmla="*/ 205 h 412"/>
                <a:gd name="T2" fmla="*/ 313 w 313"/>
                <a:gd name="T3" fmla="*/ 412 h 412"/>
                <a:gd name="T4" fmla="*/ 0 w 313"/>
                <a:gd name="T5" fmla="*/ 159 h 412"/>
                <a:gd name="T6" fmla="*/ 0 w 313"/>
                <a:gd name="T7" fmla="*/ 0 h 412"/>
                <a:gd name="T8" fmla="*/ 313 w 313"/>
                <a:gd name="T9" fmla="*/ 20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412">
                  <a:moveTo>
                    <a:pt x="313" y="205"/>
                  </a:moveTo>
                  <a:lnTo>
                    <a:pt x="313" y="412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313" y="205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FF2A6D89-FCE6-454A-8CC5-63D7EFAF5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1672"/>
              <a:ext cx="749" cy="550"/>
            </a:xfrm>
            <a:custGeom>
              <a:avLst/>
              <a:gdLst>
                <a:gd name="T0" fmla="*/ 0 w 2245"/>
                <a:gd name="T1" fmla="*/ 1031 h 1651"/>
                <a:gd name="T2" fmla="*/ 1497 w 2245"/>
                <a:gd name="T3" fmla="*/ 205 h 1651"/>
                <a:gd name="T4" fmla="*/ 1184 w 2245"/>
                <a:gd name="T5" fmla="*/ 0 h 1651"/>
                <a:gd name="T6" fmla="*/ 2183 w 2245"/>
                <a:gd name="T7" fmla="*/ 66 h 1651"/>
                <a:gd name="T8" fmla="*/ 2245 w 2245"/>
                <a:gd name="T9" fmla="*/ 893 h 1651"/>
                <a:gd name="T10" fmla="*/ 1934 w 2245"/>
                <a:gd name="T11" fmla="*/ 617 h 1651"/>
                <a:gd name="T12" fmla="*/ 498 w 2245"/>
                <a:gd name="T13" fmla="*/ 1651 h 1651"/>
                <a:gd name="T14" fmla="*/ 0 w 2245"/>
                <a:gd name="T15" fmla="*/ 1031 h 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5" h="1651">
                  <a:moveTo>
                    <a:pt x="0" y="1031"/>
                  </a:moveTo>
                  <a:lnTo>
                    <a:pt x="1497" y="205"/>
                  </a:lnTo>
                  <a:lnTo>
                    <a:pt x="1184" y="0"/>
                  </a:lnTo>
                  <a:lnTo>
                    <a:pt x="2183" y="66"/>
                  </a:lnTo>
                  <a:lnTo>
                    <a:pt x="2245" y="893"/>
                  </a:lnTo>
                  <a:lnTo>
                    <a:pt x="1934" y="617"/>
                  </a:lnTo>
                  <a:lnTo>
                    <a:pt x="498" y="1651"/>
                  </a:lnTo>
                  <a:lnTo>
                    <a:pt x="0" y="1031"/>
                  </a:lnTo>
                  <a:close/>
                </a:path>
              </a:pathLst>
            </a:custGeom>
            <a:solidFill>
              <a:srgbClr val="438E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43">
              <a:extLst>
                <a:ext uri="{FF2B5EF4-FFF2-40B4-BE49-F238E27FC236}">
                  <a16:creationId xmlns:a16="http://schemas.microsoft.com/office/drawing/2014/main" id="{FB0D2525-D9F8-4C41-AEC8-486C518F9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2016"/>
              <a:ext cx="166" cy="321"/>
            </a:xfrm>
            <a:custGeom>
              <a:avLst/>
              <a:gdLst>
                <a:gd name="T0" fmla="*/ 0 w 498"/>
                <a:gd name="T1" fmla="*/ 0 h 963"/>
                <a:gd name="T2" fmla="*/ 498 w 498"/>
                <a:gd name="T3" fmla="*/ 620 h 963"/>
                <a:gd name="T4" fmla="*/ 498 w 498"/>
                <a:gd name="T5" fmla="*/ 963 h 963"/>
                <a:gd name="T6" fmla="*/ 0 w 498"/>
                <a:gd name="T7" fmla="*/ 309 h 963"/>
                <a:gd name="T8" fmla="*/ 0 w 498"/>
                <a:gd name="T9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963">
                  <a:moveTo>
                    <a:pt x="0" y="0"/>
                  </a:moveTo>
                  <a:lnTo>
                    <a:pt x="498" y="620"/>
                  </a:lnTo>
                  <a:lnTo>
                    <a:pt x="498" y="963"/>
                  </a:lnTo>
                  <a:lnTo>
                    <a:pt x="0" y="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F8B1F47D-B31B-451B-A544-06CF3B9C6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1878"/>
              <a:ext cx="104" cy="170"/>
            </a:xfrm>
            <a:custGeom>
              <a:avLst/>
              <a:gdLst>
                <a:gd name="T0" fmla="*/ 0 w 311"/>
                <a:gd name="T1" fmla="*/ 0 h 510"/>
                <a:gd name="T2" fmla="*/ 0 w 311"/>
                <a:gd name="T3" fmla="*/ 207 h 510"/>
                <a:gd name="T4" fmla="*/ 311 w 311"/>
                <a:gd name="T5" fmla="*/ 510 h 510"/>
                <a:gd name="T6" fmla="*/ 311 w 311"/>
                <a:gd name="T7" fmla="*/ 276 h 510"/>
                <a:gd name="T8" fmla="*/ 0 w 311"/>
                <a:gd name="T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510">
                  <a:moveTo>
                    <a:pt x="0" y="0"/>
                  </a:moveTo>
                  <a:lnTo>
                    <a:pt x="0" y="207"/>
                  </a:lnTo>
                  <a:lnTo>
                    <a:pt x="311" y="510"/>
                  </a:lnTo>
                  <a:lnTo>
                    <a:pt x="311" y="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56">
            <a:extLst>
              <a:ext uri="{FF2B5EF4-FFF2-40B4-BE49-F238E27FC236}">
                <a16:creationId xmlns:a16="http://schemas.microsoft.com/office/drawing/2014/main" id="{7F92442B-9637-47B9-BFE4-AE6E26BC9842}"/>
              </a:ext>
            </a:extLst>
          </p:cNvPr>
          <p:cNvGrpSpPr>
            <a:grpSpLocks/>
          </p:cNvGrpSpPr>
          <p:nvPr/>
        </p:nvGrpSpPr>
        <p:grpSpPr bwMode="auto">
          <a:xfrm>
            <a:off x="4544249" y="2700599"/>
            <a:ext cx="1189037" cy="1055688"/>
            <a:chOff x="1973" y="1672"/>
            <a:chExt cx="749" cy="665"/>
          </a:xfrm>
        </p:grpSpPr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08AC9DBC-8B47-4BD4-BD10-DECC8319A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1878"/>
              <a:ext cx="479" cy="459"/>
            </a:xfrm>
            <a:custGeom>
              <a:avLst/>
              <a:gdLst>
                <a:gd name="T0" fmla="*/ 1436 w 1436"/>
                <a:gd name="T1" fmla="*/ 1034 h 1377"/>
                <a:gd name="T2" fmla="*/ 1436 w 1436"/>
                <a:gd name="T3" fmla="*/ 1377 h 1377"/>
                <a:gd name="T4" fmla="*/ 0 w 1436"/>
                <a:gd name="T5" fmla="*/ 207 h 1377"/>
                <a:gd name="T6" fmla="*/ 0 w 1436"/>
                <a:gd name="T7" fmla="*/ 0 h 1377"/>
                <a:gd name="T8" fmla="*/ 1436 w 1436"/>
                <a:gd name="T9" fmla="*/ 1034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6" h="1377">
                  <a:moveTo>
                    <a:pt x="1436" y="1034"/>
                  </a:moveTo>
                  <a:lnTo>
                    <a:pt x="1436" y="137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1436" y="1034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9E7A3E10-03AB-45DE-BDE4-E434FC42B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672"/>
              <a:ext cx="104" cy="137"/>
            </a:xfrm>
            <a:custGeom>
              <a:avLst/>
              <a:gdLst>
                <a:gd name="T0" fmla="*/ 0 w 312"/>
                <a:gd name="T1" fmla="*/ 205 h 412"/>
                <a:gd name="T2" fmla="*/ 0 w 312"/>
                <a:gd name="T3" fmla="*/ 412 h 412"/>
                <a:gd name="T4" fmla="*/ 312 w 312"/>
                <a:gd name="T5" fmla="*/ 159 h 412"/>
                <a:gd name="T6" fmla="*/ 312 w 312"/>
                <a:gd name="T7" fmla="*/ 0 h 412"/>
                <a:gd name="T8" fmla="*/ 0 w 312"/>
                <a:gd name="T9" fmla="*/ 20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412">
                  <a:moveTo>
                    <a:pt x="0" y="205"/>
                  </a:moveTo>
                  <a:lnTo>
                    <a:pt x="0" y="412"/>
                  </a:lnTo>
                  <a:lnTo>
                    <a:pt x="312" y="159"/>
                  </a:lnTo>
                  <a:lnTo>
                    <a:pt x="312" y="0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166A255A-BC55-4356-8C48-3AE90B17C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1672"/>
              <a:ext cx="749" cy="550"/>
            </a:xfrm>
            <a:custGeom>
              <a:avLst/>
              <a:gdLst>
                <a:gd name="T0" fmla="*/ 2245 w 2245"/>
                <a:gd name="T1" fmla="*/ 1031 h 1651"/>
                <a:gd name="T2" fmla="*/ 749 w 2245"/>
                <a:gd name="T3" fmla="*/ 205 h 1651"/>
                <a:gd name="T4" fmla="*/ 1061 w 2245"/>
                <a:gd name="T5" fmla="*/ 0 h 1651"/>
                <a:gd name="T6" fmla="*/ 62 w 2245"/>
                <a:gd name="T7" fmla="*/ 66 h 1651"/>
                <a:gd name="T8" fmla="*/ 0 w 2245"/>
                <a:gd name="T9" fmla="*/ 893 h 1651"/>
                <a:gd name="T10" fmla="*/ 311 w 2245"/>
                <a:gd name="T11" fmla="*/ 617 h 1651"/>
                <a:gd name="T12" fmla="*/ 1747 w 2245"/>
                <a:gd name="T13" fmla="*/ 1651 h 1651"/>
                <a:gd name="T14" fmla="*/ 2245 w 2245"/>
                <a:gd name="T15" fmla="*/ 1031 h 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5" h="1651">
                  <a:moveTo>
                    <a:pt x="2245" y="1031"/>
                  </a:moveTo>
                  <a:lnTo>
                    <a:pt x="749" y="205"/>
                  </a:lnTo>
                  <a:lnTo>
                    <a:pt x="1061" y="0"/>
                  </a:lnTo>
                  <a:lnTo>
                    <a:pt x="62" y="66"/>
                  </a:lnTo>
                  <a:lnTo>
                    <a:pt x="0" y="893"/>
                  </a:lnTo>
                  <a:lnTo>
                    <a:pt x="311" y="617"/>
                  </a:lnTo>
                  <a:lnTo>
                    <a:pt x="1747" y="1651"/>
                  </a:lnTo>
                  <a:lnTo>
                    <a:pt x="2245" y="1031"/>
                  </a:lnTo>
                  <a:close/>
                </a:path>
              </a:pathLst>
            </a:custGeom>
            <a:solidFill>
              <a:srgbClr val="438E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49">
              <a:extLst>
                <a:ext uri="{FF2B5EF4-FFF2-40B4-BE49-F238E27FC236}">
                  <a16:creationId xmlns:a16="http://schemas.microsoft.com/office/drawing/2014/main" id="{D1DEAB34-9E17-4380-B2C5-0B0E6B8F1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016"/>
              <a:ext cx="166" cy="321"/>
            </a:xfrm>
            <a:custGeom>
              <a:avLst/>
              <a:gdLst>
                <a:gd name="T0" fmla="*/ 498 w 498"/>
                <a:gd name="T1" fmla="*/ 0 h 963"/>
                <a:gd name="T2" fmla="*/ 0 w 498"/>
                <a:gd name="T3" fmla="*/ 620 h 963"/>
                <a:gd name="T4" fmla="*/ 0 w 498"/>
                <a:gd name="T5" fmla="*/ 963 h 963"/>
                <a:gd name="T6" fmla="*/ 498 w 498"/>
                <a:gd name="T7" fmla="*/ 309 h 963"/>
                <a:gd name="T8" fmla="*/ 498 w 498"/>
                <a:gd name="T9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963">
                  <a:moveTo>
                    <a:pt x="498" y="0"/>
                  </a:moveTo>
                  <a:lnTo>
                    <a:pt x="0" y="620"/>
                  </a:lnTo>
                  <a:lnTo>
                    <a:pt x="0" y="963"/>
                  </a:lnTo>
                  <a:lnTo>
                    <a:pt x="498" y="309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50">
              <a:extLst>
                <a:ext uri="{FF2B5EF4-FFF2-40B4-BE49-F238E27FC236}">
                  <a16:creationId xmlns:a16="http://schemas.microsoft.com/office/drawing/2014/main" id="{85B49A91-3A39-4456-8EE8-35359D381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1878"/>
              <a:ext cx="104" cy="170"/>
            </a:xfrm>
            <a:custGeom>
              <a:avLst/>
              <a:gdLst>
                <a:gd name="T0" fmla="*/ 311 w 311"/>
                <a:gd name="T1" fmla="*/ 0 h 510"/>
                <a:gd name="T2" fmla="*/ 311 w 311"/>
                <a:gd name="T3" fmla="*/ 207 h 510"/>
                <a:gd name="T4" fmla="*/ 0 w 311"/>
                <a:gd name="T5" fmla="*/ 510 h 510"/>
                <a:gd name="T6" fmla="*/ 0 w 311"/>
                <a:gd name="T7" fmla="*/ 276 h 510"/>
                <a:gd name="T8" fmla="*/ 311 w 311"/>
                <a:gd name="T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510">
                  <a:moveTo>
                    <a:pt x="311" y="0"/>
                  </a:moveTo>
                  <a:lnTo>
                    <a:pt x="311" y="207"/>
                  </a:lnTo>
                  <a:lnTo>
                    <a:pt x="0" y="510"/>
                  </a:lnTo>
                  <a:lnTo>
                    <a:pt x="0" y="276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Text Box 7">
            <a:extLst>
              <a:ext uri="{FF2B5EF4-FFF2-40B4-BE49-F238E27FC236}">
                <a16:creationId xmlns:a16="http://schemas.microsoft.com/office/drawing/2014/main" id="{0C6D3651-2AEE-4D3E-BD95-496F4AD4E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123" y="1449202"/>
            <a:ext cx="1220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altLang="es-MX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matar</a:t>
            </a: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F729E929-B2CB-4DA2-B474-AB06DCEA7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823" y="3127516"/>
            <a:ext cx="995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altLang="es-MX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herir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5641BA31-4E74-484C-99DB-CE7D7A804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467" y="3176849"/>
            <a:ext cx="1536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altLang="es-MX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golpear</a:t>
            </a: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B72CE8E0-67BB-4669-8216-3181A16F6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723" y="1241810"/>
            <a:ext cx="4857750" cy="128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MX" altLang="es-MX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hacer cualquier daño injusto al prójimo en el cuerpo, por sí o por otros</a:t>
            </a:r>
          </a:p>
        </p:txBody>
      </p:sp>
      <p:grpSp>
        <p:nvGrpSpPr>
          <p:cNvPr id="29" name="Group 54">
            <a:extLst>
              <a:ext uri="{FF2B5EF4-FFF2-40B4-BE49-F238E27FC236}">
                <a16:creationId xmlns:a16="http://schemas.microsoft.com/office/drawing/2014/main" id="{FE66525B-0AEB-420A-90E9-7E8C7E435FA4}"/>
              </a:ext>
            </a:extLst>
          </p:cNvPr>
          <p:cNvGrpSpPr>
            <a:grpSpLocks/>
          </p:cNvGrpSpPr>
          <p:nvPr/>
        </p:nvGrpSpPr>
        <p:grpSpPr bwMode="auto">
          <a:xfrm>
            <a:off x="5551174" y="4302387"/>
            <a:ext cx="957262" cy="693737"/>
            <a:chOff x="1973" y="2577"/>
            <a:chExt cx="603" cy="437"/>
          </a:xfrm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1A830077-BD5E-4F39-8F3A-9D61588F0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2639"/>
              <a:ext cx="375" cy="291"/>
            </a:xfrm>
            <a:custGeom>
              <a:avLst/>
              <a:gdLst>
                <a:gd name="T0" fmla="*/ 0 w 1124"/>
                <a:gd name="T1" fmla="*/ 0 h 873"/>
                <a:gd name="T2" fmla="*/ 1124 w 1124"/>
                <a:gd name="T3" fmla="*/ 685 h 873"/>
                <a:gd name="T4" fmla="*/ 1124 w 1124"/>
                <a:gd name="T5" fmla="*/ 873 h 873"/>
                <a:gd name="T6" fmla="*/ 0 w 1124"/>
                <a:gd name="T7" fmla="*/ 186 h 873"/>
                <a:gd name="T8" fmla="*/ 0 w 1124"/>
                <a:gd name="T9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873">
                  <a:moveTo>
                    <a:pt x="0" y="0"/>
                  </a:moveTo>
                  <a:lnTo>
                    <a:pt x="1124" y="685"/>
                  </a:lnTo>
                  <a:lnTo>
                    <a:pt x="1124" y="873"/>
                  </a:lnTo>
                  <a:lnTo>
                    <a:pt x="0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3E31A4FF-7B8A-4BD0-AE87-E6DB153BF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2577"/>
              <a:ext cx="603" cy="374"/>
            </a:xfrm>
            <a:custGeom>
              <a:avLst/>
              <a:gdLst>
                <a:gd name="T0" fmla="*/ 0 w 1810"/>
                <a:gd name="T1" fmla="*/ 187 h 1122"/>
                <a:gd name="T2" fmla="*/ 437 w 1810"/>
                <a:gd name="T3" fmla="*/ 0 h 1122"/>
                <a:gd name="T4" fmla="*/ 1499 w 1810"/>
                <a:gd name="T5" fmla="*/ 624 h 1122"/>
                <a:gd name="T6" fmla="*/ 1810 w 1810"/>
                <a:gd name="T7" fmla="*/ 436 h 1122"/>
                <a:gd name="T8" fmla="*/ 1810 w 1810"/>
                <a:gd name="T9" fmla="*/ 997 h 1122"/>
                <a:gd name="T10" fmla="*/ 750 w 1810"/>
                <a:gd name="T11" fmla="*/ 1122 h 1122"/>
                <a:gd name="T12" fmla="*/ 1124 w 1810"/>
                <a:gd name="T13" fmla="*/ 872 h 1122"/>
                <a:gd name="T14" fmla="*/ 0 w 1810"/>
                <a:gd name="T15" fmla="*/ 187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0" h="1122">
                  <a:moveTo>
                    <a:pt x="0" y="187"/>
                  </a:moveTo>
                  <a:lnTo>
                    <a:pt x="437" y="0"/>
                  </a:lnTo>
                  <a:lnTo>
                    <a:pt x="1499" y="624"/>
                  </a:lnTo>
                  <a:lnTo>
                    <a:pt x="1810" y="436"/>
                  </a:lnTo>
                  <a:lnTo>
                    <a:pt x="1810" y="997"/>
                  </a:lnTo>
                  <a:lnTo>
                    <a:pt x="750" y="1122"/>
                  </a:lnTo>
                  <a:lnTo>
                    <a:pt x="1124" y="872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438E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E213BD60-32F1-47B1-B32E-B9CD12B9A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2909"/>
              <a:ext cx="353" cy="105"/>
            </a:xfrm>
            <a:custGeom>
              <a:avLst/>
              <a:gdLst>
                <a:gd name="T0" fmla="*/ 0 w 1060"/>
                <a:gd name="T1" fmla="*/ 125 h 313"/>
                <a:gd name="T2" fmla="*/ 1060 w 1060"/>
                <a:gd name="T3" fmla="*/ 0 h 313"/>
                <a:gd name="T4" fmla="*/ 1060 w 1060"/>
                <a:gd name="T5" fmla="*/ 188 h 313"/>
                <a:gd name="T6" fmla="*/ 0 w 1060"/>
                <a:gd name="T7" fmla="*/ 313 h 313"/>
                <a:gd name="T8" fmla="*/ 0 w 1060"/>
                <a:gd name="T9" fmla="*/ 12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0" h="313">
                  <a:moveTo>
                    <a:pt x="0" y="125"/>
                  </a:moveTo>
                  <a:lnTo>
                    <a:pt x="1060" y="0"/>
                  </a:lnTo>
                  <a:lnTo>
                    <a:pt x="1060" y="188"/>
                  </a:lnTo>
                  <a:lnTo>
                    <a:pt x="0" y="313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Group 52">
            <a:extLst>
              <a:ext uri="{FF2B5EF4-FFF2-40B4-BE49-F238E27FC236}">
                <a16:creationId xmlns:a16="http://schemas.microsoft.com/office/drawing/2014/main" id="{E003FA52-772E-4EF2-AB21-C6768A4A1016}"/>
              </a:ext>
            </a:extLst>
          </p:cNvPr>
          <p:cNvGrpSpPr>
            <a:grpSpLocks/>
          </p:cNvGrpSpPr>
          <p:nvPr/>
        </p:nvGrpSpPr>
        <p:grpSpPr bwMode="auto">
          <a:xfrm>
            <a:off x="5225877" y="5297085"/>
            <a:ext cx="1189038" cy="1055688"/>
            <a:chOff x="1834" y="3024"/>
            <a:chExt cx="749" cy="665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A7114D3E-4150-4959-A1CD-C9AD21542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3230"/>
              <a:ext cx="479" cy="459"/>
            </a:xfrm>
            <a:custGeom>
              <a:avLst/>
              <a:gdLst>
                <a:gd name="T0" fmla="*/ 0 w 1436"/>
                <a:gd name="T1" fmla="*/ 1034 h 1377"/>
                <a:gd name="T2" fmla="*/ 0 w 1436"/>
                <a:gd name="T3" fmla="*/ 1377 h 1377"/>
                <a:gd name="T4" fmla="*/ 1436 w 1436"/>
                <a:gd name="T5" fmla="*/ 207 h 1377"/>
                <a:gd name="T6" fmla="*/ 1436 w 1436"/>
                <a:gd name="T7" fmla="*/ 0 h 1377"/>
                <a:gd name="T8" fmla="*/ 0 w 1436"/>
                <a:gd name="T9" fmla="*/ 1034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6" h="1377">
                  <a:moveTo>
                    <a:pt x="0" y="1034"/>
                  </a:moveTo>
                  <a:lnTo>
                    <a:pt x="0" y="1377"/>
                  </a:lnTo>
                  <a:lnTo>
                    <a:pt x="1436" y="207"/>
                  </a:lnTo>
                  <a:lnTo>
                    <a:pt x="1436" y="0"/>
                  </a:lnTo>
                  <a:lnTo>
                    <a:pt x="0" y="1034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F09A6399-746C-4BE2-8D4D-3372071E9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3024"/>
              <a:ext cx="104" cy="137"/>
            </a:xfrm>
            <a:custGeom>
              <a:avLst/>
              <a:gdLst>
                <a:gd name="T0" fmla="*/ 313 w 313"/>
                <a:gd name="T1" fmla="*/ 205 h 412"/>
                <a:gd name="T2" fmla="*/ 313 w 313"/>
                <a:gd name="T3" fmla="*/ 412 h 412"/>
                <a:gd name="T4" fmla="*/ 0 w 313"/>
                <a:gd name="T5" fmla="*/ 159 h 412"/>
                <a:gd name="T6" fmla="*/ 0 w 313"/>
                <a:gd name="T7" fmla="*/ 0 h 412"/>
                <a:gd name="T8" fmla="*/ 313 w 313"/>
                <a:gd name="T9" fmla="*/ 20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412">
                  <a:moveTo>
                    <a:pt x="313" y="205"/>
                  </a:moveTo>
                  <a:lnTo>
                    <a:pt x="313" y="412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313" y="205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7835DFB3-25CF-4E04-98B7-7A7B131C7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3024"/>
              <a:ext cx="749" cy="550"/>
            </a:xfrm>
            <a:custGeom>
              <a:avLst/>
              <a:gdLst>
                <a:gd name="T0" fmla="*/ 0 w 2245"/>
                <a:gd name="T1" fmla="*/ 1031 h 1651"/>
                <a:gd name="T2" fmla="*/ 1497 w 2245"/>
                <a:gd name="T3" fmla="*/ 205 h 1651"/>
                <a:gd name="T4" fmla="*/ 1184 w 2245"/>
                <a:gd name="T5" fmla="*/ 0 h 1651"/>
                <a:gd name="T6" fmla="*/ 2183 w 2245"/>
                <a:gd name="T7" fmla="*/ 66 h 1651"/>
                <a:gd name="T8" fmla="*/ 2245 w 2245"/>
                <a:gd name="T9" fmla="*/ 893 h 1651"/>
                <a:gd name="T10" fmla="*/ 1934 w 2245"/>
                <a:gd name="T11" fmla="*/ 617 h 1651"/>
                <a:gd name="T12" fmla="*/ 498 w 2245"/>
                <a:gd name="T13" fmla="*/ 1651 h 1651"/>
                <a:gd name="T14" fmla="*/ 0 w 2245"/>
                <a:gd name="T15" fmla="*/ 1031 h 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5" h="1651">
                  <a:moveTo>
                    <a:pt x="0" y="1031"/>
                  </a:moveTo>
                  <a:lnTo>
                    <a:pt x="1497" y="205"/>
                  </a:lnTo>
                  <a:lnTo>
                    <a:pt x="1184" y="0"/>
                  </a:lnTo>
                  <a:lnTo>
                    <a:pt x="2183" y="66"/>
                  </a:lnTo>
                  <a:lnTo>
                    <a:pt x="2245" y="893"/>
                  </a:lnTo>
                  <a:lnTo>
                    <a:pt x="1934" y="617"/>
                  </a:lnTo>
                  <a:lnTo>
                    <a:pt x="498" y="1651"/>
                  </a:lnTo>
                  <a:lnTo>
                    <a:pt x="0" y="1031"/>
                  </a:lnTo>
                  <a:close/>
                </a:path>
              </a:pathLst>
            </a:custGeom>
            <a:solidFill>
              <a:srgbClr val="438E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17760E87-DA0E-45F4-B605-1C4C5DA95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3368"/>
              <a:ext cx="166" cy="321"/>
            </a:xfrm>
            <a:custGeom>
              <a:avLst/>
              <a:gdLst>
                <a:gd name="T0" fmla="*/ 0 w 498"/>
                <a:gd name="T1" fmla="*/ 0 h 963"/>
                <a:gd name="T2" fmla="*/ 498 w 498"/>
                <a:gd name="T3" fmla="*/ 620 h 963"/>
                <a:gd name="T4" fmla="*/ 498 w 498"/>
                <a:gd name="T5" fmla="*/ 963 h 963"/>
                <a:gd name="T6" fmla="*/ 0 w 498"/>
                <a:gd name="T7" fmla="*/ 309 h 963"/>
                <a:gd name="T8" fmla="*/ 0 w 498"/>
                <a:gd name="T9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963">
                  <a:moveTo>
                    <a:pt x="0" y="0"/>
                  </a:moveTo>
                  <a:lnTo>
                    <a:pt x="498" y="620"/>
                  </a:lnTo>
                  <a:lnTo>
                    <a:pt x="498" y="963"/>
                  </a:lnTo>
                  <a:lnTo>
                    <a:pt x="0" y="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5721615E-2424-4F17-9CAE-49C7448B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3230"/>
              <a:ext cx="104" cy="170"/>
            </a:xfrm>
            <a:custGeom>
              <a:avLst/>
              <a:gdLst>
                <a:gd name="T0" fmla="*/ 0 w 311"/>
                <a:gd name="T1" fmla="*/ 0 h 510"/>
                <a:gd name="T2" fmla="*/ 0 w 311"/>
                <a:gd name="T3" fmla="*/ 207 h 510"/>
                <a:gd name="T4" fmla="*/ 311 w 311"/>
                <a:gd name="T5" fmla="*/ 510 h 510"/>
                <a:gd name="T6" fmla="*/ 311 w 311"/>
                <a:gd name="T7" fmla="*/ 276 h 510"/>
                <a:gd name="T8" fmla="*/ 0 w 311"/>
                <a:gd name="T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510">
                  <a:moveTo>
                    <a:pt x="0" y="0"/>
                  </a:moveTo>
                  <a:lnTo>
                    <a:pt x="0" y="207"/>
                  </a:lnTo>
                  <a:lnTo>
                    <a:pt x="311" y="510"/>
                  </a:lnTo>
                  <a:lnTo>
                    <a:pt x="311" y="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Group 53">
            <a:extLst>
              <a:ext uri="{FF2B5EF4-FFF2-40B4-BE49-F238E27FC236}">
                <a16:creationId xmlns:a16="http://schemas.microsoft.com/office/drawing/2014/main" id="{38D8DBF8-46FF-4BD5-A79D-D205F9733862}"/>
              </a:ext>
            </a:extLst>
          </p:cNvPr>
          <p:cNvGrpSpPr>
            <a:grpSpLocks/>
          </p:cNvGrpSpPr>
          <p:nvPr/>
        </p:nvGrpSpPr>
        <p:grpSpPr bwMode="auto">
          <a:xfrm>
            <a:off x="6657436" y="4780223"/>
            <a:ext cx="1287462" cy="1057275"/>
            <a:chOff x="2631" y="2835"/>
            <a:chExt cx="811" cy="666"/>
          </a:xfrm>
        </p:grpSpPr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8A95919D-E2A8-4AF1-97E9-CEC8F4B614CB}"/>
                </a:ext>
              </a:extLst>
            </p:cNvPr>
            <p:cNvSpPr>
              <a:spLocks/>
            </p:cNvSpPr>
            <p:nvPr/>
          </p:nvSpPr>
          <p:spPr bwMode="auto">
            <a:xfrm rot="-1213212">
              <a:off x="2793" y="3042"/>
              <a:ext cx="479" cy="459"/>
            </a:xfrm>
            <a:custGeom>
              <a:avLst/>
              <a:gdLst>
                <a:gd name="T0" fmla="*/ 1436 w 1436"/>
                <a:gd name="T1" fmla="*/ 1034 h 1377"/>
                <a:gd name="T2" fmla="*/ 1436 w 1436"/>
                <a:gd name="T3" fmla="*/ 1377 h 1377"/>
                <a:gd name="T4" fmla="*/ 0 w 1436"/>
                <a:gd name="T5" fmla="*/ 207 h 1377"/>
                <a:gd name="T6" fmla="*/ 0 w 1436"/>
                <a:gd name="T7" fmla="*/ 0 h 1377"/>
                <a:gd name="T8" fmla="*/ 1436 w 1436"/>
                <a:gd name="T9" fmla="*/ 1034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6" h="1377">
                  <a:moveTo>
                    <a:pt x="1436" y="1034"/>
                  </a:moveTo>
                  <a:lnTo>
                    <a:pt x="1436" y="137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1436" y="1034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DAAA7303-3840-4E5F-B8A9-B6F2284F9A40}"/>
                </a:ext>
              </a:extLst>
            </p:cNvPr>
            <p:cNvSpPr>
              <a:spLocks/>
            </p:cNvSpPr>
            <p:nvPr/>
          </p:nvSpPr>
          <p:spPr bwMode="auto">
            <a:xfrm rot="-1213212">
              <a:off x="2815" y="2873"/>
              <a:ext cx="104" cy="137"/>
            </a:xfrm>
            <a:custGeom>
              <a:avLst/>
              <a:gdLst>
                <a:gd name="T0" fmla="*/ 0 w 312"/>
                <a:gd name="T1" fmla="*/ 205 h 412"/>
                <a:gd name="T2" fmla="*/ 0 w 312"/>
                <a:gd name="T3" fmla="*/ 412 h 412"/>
                <a:gd name="T4" fmla="*/ 312 w 312"/>
                <a:gd name="T5" fmla="*/ 159 h 412"/>
                <a:gd name="T6" fmla="*/ 312 w 312"/>
                <a:gd name="T7" fmla="*/ 0 h 412"/>
                <a:gd name="T8" fmla="*/ 0 w 312"/>
                <a:gd name="T9" fmla="*/ 20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412">
                  <a:moveTo>
                    <a:pt x="0" y="205"/>
                  </a:moveTo>
                  <a:lnTo>
                    <a:pt x="0" y="412"/>
                  </a:lnTo>
                  <a:lnTo>
                    <a:pt x="312" y="159"/>
                  </a:lnTo>
                  <a:lnTo>
                    <a:pt x="312" y="0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C502CE62-1D22-4182-B1A6-95322DD52697}"/>
                </a:ext>
              </a:extLst>
            </p:cNvPr>
            <p:cNvSpPr>
              <a:spLocks/>
            </p:cNvSpPr>
            <p:nvPr/>
          </p:nvSpPr>
          <p:spPr bwMode="auto">
            <a:xfrm rot="-1213212">
              <a:off x="2631" y="2835"/>
              <a:ext cx="749" cy="550"/>
            </a:xfrm>
            <a:custGeom>
              <a:avLst/>
              <a:gdLst>
                <a:gd name="T0" fmla="*/ 2245 w 2245"/>
                <a:gd name="T1" fmla="*/ 1031 h 1651"/>
                <a:gd name="T2" fmla="*/ 749 w 2245"/>
                <a:gd name="T3" fmla="*/ 205 h 1651"/>
                <a:gd name="T4" fmla="*/ 1061 w 2245"/>
                <a:gd name="T5" fmla="*/ 0 h 1651"/>
                <a:gd name="T6" fmla="*/ 62 w 2245"/>
                <a:gd name="T7" fmla="*/ 66 h 1651"/>
                <a:gd name="T8" fmla="*/ 0 w 2245"/>
                <a:gd name="T9" fmla="*/ 893 h 1651"/>
                <a:gd name="T10" fmla="*/ 311 w 2245"/>
                <a:gd name="T11" fmla="*/ 617 h 1651"/>
                <a:gd name="T12" fmla="*/ 1747 w 2245"/>
                <a:gd name="T13" fmla="*/ 1651 h 1651"/>
                <a:gd name="T14" fmla="*/ 2245 w 2245"/>
                <a:gd name="T15" fmla="*/ 1031 h 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5" h="1651">
                  <a:moveTo>
                    <a:pt x="2245" y="1031"/>
                  </a:moveTo>
                  <a:lnTo>
                    <a:pt x="749" y="205"/>
                  </a:lnTo>
                  <a:lnTo>
                    <a:pt x="1061" y="0"/>
                  </a:lnTo>
                  <a:lnTo>
                    <a:pt x="62" y="66"/>
                  </a:lnTo>
                  <a:lnTo>
                    <a:pt x="0" y="893"/>
                  </a:lnTo>
                  <a:lnTo>
                    <a:pt x="311" y="617"/>
                  </a:lnTo>
                  <a:lnTo>
                    <a:pt x="1747" y="1651"/>
                  </a:lnTo>
                  <a:lnTo>
                    <a:pt x="2245" y="1031"/>
                  </a:lnTo>
                  <a:close/>
                </a:path>
              </a:pathLst>
            </a:custGeom>
            <a:solidFill>
              <a:srgbClr val="438E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C1E9F904-85B6-41CB-869A-EB960CC62F6A}"/>
                </a:ext>
              </a:extLst>
            </p:cNvPr>
            <p:cNvSpPr>
              <a:spLocks/>
            </p:cNvSpPr>
            <p:nvPr/>
          </p:nvSpPr>
          <p:spPr bwMode="auto">
            <a:xfrm rot="-1213212">
              <a:off x="3276" y="3064"/>
              <a:ext cx="166" cy="321"/>
            </a:xfrm>
            <a:custGeom>
              <a:avLst/>
              <a:gdLst>
                <a:gd name="T0" fmla="*/ 498 w 498"/>
                <a:gd name="T1" fmla="*/ 0 h 963"/>
                <a:gd name="T2" fmla="*/ 0 w 498"/>
                <a:gd name="T3" fmla="*/ 620 h 963"/>
                <a:gd name="T4" fmla="*/ 0 w 498"/>
                <a:gd name="T5" fmla="*/ 963 h 963"/>
                <a:gd name="T6" fmla="*/ 498 w 498"/>
                <a:gd name="T7" fmla="*/ 309 h 963"/>
                <a:gd name="T8" fmla="*/ 498 w 498"/>
                <a:gd name="T9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963">
                  <a:moveTo>
                    <a:pt x="498" y="0"/>
                  </a:moveTo>
                  <a:lnTo>
                    <a:pt x="0" y="620"/>
                  </a:lnTo>
                  <a:lnTo>
                    <a:pt x="0" y="963"/>
                  </a:lnTo>
                  <a:lnTo>
                    <a:pt x="498" y="309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15D0C312-D8C7-44B4-A965-059BE362FD3A}"/>
                </a:ext>
              </a:extLst>
            </p:cNvPr>
            <p:cNvSpPr>
              <a:spLocks/>
            </p:cNvSpPr>
            <p:nvPr/>
          </p:nvSpPr>
          <p:spPr bwMode="auto">
            <a:xfrm rot="-1213212">
              <a:off x="2657" y="3152"/>
              <a:ext cx="104" cy="170"/>
            </a:xfrm>
            <a:custGeom>
              <a:avLst/>
              <a:gdLst>
                <a:gd name="T0" fmla="*/ 311 w 311"/>
                <a:gd name="T1" fmla="*/ 0 h 510"/>
                <a:gd name="T2" fmla="*/ 311 w 311"/>
                <a:gd name="T3" fmla="*/ 207 h 510"/>
                <a:gd name="T4" fmla="*/ 0 w 311"/>
                <a:gd name="T5" fmla="*/ 510 h 510"/>
                <a:gd name="T6" fmla="*/ 0 w 311"/>
                <a:gd name="T7" fmla="*/ 276 h 510"/>
                <a:gd name="T8" fmla="*/ 311 w 311"/>
                <a:gd name="T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510">
                  <a:moveTo>
                    <a:pt x="311" y="0"/>
                  </a:moveTo>
                  <a:lnTo>
                    <a:pt x="311" y="207"/>
                  </a:lnTo>
                  <a:lnTo>
                    <a:pt x="0" y="510"/>
                  </a:lnTo>
                  <a:lnTo>
                    <a:pt x="0" y="276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A58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Text Box 59">
            <a:extLst>
              <a:ext uri="{FF2B5EF4-FFF2-40B4-BE49-F238E27FC236}">
                <a16:creationId xmlns:a16="http://schemas.microsoft.com/office/drawing/2014/main" id="{839C6086-1037-4E00-AB17-5FEC85A77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769" y="5531056"/>
            <a:ext cx="2559050" cy="128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s-MX" altLang="es-MX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agraviar con palabras injustas</a:t>
            </a:r>
          </a:p>
        </p:txBody>
      </p:sp>
      <p:sp>
        <p:nvSpPr>
          <p:cNvPr id="46" name="Text Box 60">
            <a:extLst>
              <a:ext uri="{FF2B5EF4-FFF2-40B4-BE49-F238E27FC236}">
                <a16:creationId xmlns:a16="http://schemas.microsoft.com/office/drawing/2014/main" id="{A6DCA8B4-5B4B-459C-90E9-1640EB5C0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691" y="4039468"/>
            <a:ext cx="270192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s-MX" altLang="es-MX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querer mal al prójimo</a:t>
            </a:r>
          </a:p>
        </p:txBody>
      </p:sp>
      <p:sp>
        <p:nvSpPr>
          <p:cNvPr id="47" name="Text Box 61">
            <a:extLst>
              <a:ext uri="{FF2B5EF4-FFF2-40B4-BE49-F238E27FC236}">
                <a16:creationId xmlns:a16="http://schemas.microsoft.com/office/drawing/2014/main" id="{93F26A1E-529B-4D4B-845C-629C9897C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473" y="4697674"/>
            <a:ext cx="3749675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MX" altLang="es-MX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darse a sí mismo la muerte (suicidio); maltratar el propio cuerpo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8FABB184-C39A-46C7-B0C1-6C5C612E0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435" y="462290"/>
            <a:ext cx="938209" cy="1526983"/>
          </a:xfrm>
          <a:prstGeom prst="rect">
            <a:avLst/>
          </a:prstGeom>
        </p:spPr>
      </p:pic>
      <p:sp>
        <p:nvSpPr>
          <p:cNvPr id="49" name="Rectángulo 48">
            <a:extLst>
              <a:ext uri="{FF2B5EF4-FFF2-40B4-BE49-F238E27FC236}">
                <a16:creationId xmlns:a16="http://schemas.microsoft.com/office/drawing/2014/main" id="{7A446256-9EA4-45A9-A25D-79C71049D258}"/>
              </a:ext>
            </a:extLst>
          </p:cNvPr>
          <p:cNvSpPr/>
          <p:nvPr/>
        </p:nvSpPr>
        <p:spPr>
          <a:xfrm>
            <a:off x="213381" y="6445793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FERNANDO</a:t>
            </a:r>
          </a:p>
        </p:txBody>
      </p:sp>
    </p:spTree>
    <p:extLst>
      <p:ext uri="{BB962C8B-B14F-4D97-AF65-F5344CB8AC3E}">
        <p14:creationId xmlns:p14="http://schemas.microsoft.com/office/powerpoint/2010/main" val="39109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 autoUpdateAnimBg="0"/>
      <p:bldP spid="27" grpId="0" autoUpdateAnimBg="0"/>
      <p:bldP spid="28" grpId="0" autoUpdateAnimBg="0"/>
      <p:bldP spid="45" grpId="0" autoUpdateAnimBg="0"/>
      <p:bldP spid="46" grpId="0" autoUpdateAnimBg="0"/>
      <p:bldP spid="4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DD68F-FF57-4B47-9BEC-7DAA7CFE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u="sng" dirty="0">
                <a:solidFill>
                  <a:srgbClr val="FF0000"/>
                </a:solidFill>
              </a:rPr>
              <a:t>Reflexión: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EA9394-BB54-4CBF-BF23-3972A133F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 harías si tu profesión o empleo te incitan a cometer este pecado?</a:t>
            </a:r>
          </a:p>
          <a:p>
            <a:endParaRPr lang="es-EC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C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 harías si sabes de alguien que quiera atentar contra otra persona o a si mismo, serias cómplice?</a:t>
            </a:r>
          </a:p>
          <a:p>
            <a:endParaRPr lang="es-EC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C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Serias capaz de atentar contra un ser querido?</a:t>
            </a:r>
          </a:p>
          <a:p>
            <a:endParaRPr lang="es-EC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C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 harías si te toca decidir la eutanasia?</a:t>
            </a:r>
          </a:p>
        </p:txBody>
      </p:sp>
    </p:spTree>
    <p:extLst>
      <p:ext uri="{BB962C8B-B14F-4D97-AF65-F5344CB8AC3E}">
        <p14:creationId xmlns:p14="http://schemas.microsoft.com/office/powerpoint/2010/main" val="25946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A2916A4-6E42-4855-A85A-6B83402A0EB4}"/>
              </a:ext>
            </a:extLst>
          </p:cNvPr>
          <p:cNvSpPr/>
          <p:nvPr/>
        </p:nvSpPr>
        <p:spPr>
          <a:xfrm>
            <a:off x="4503542" y="4413377"/>
            <a:ext cx="3184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hlinkClick r:id="rId2"/>
              </a:rPr>
              <a:t>https://youtu.be/CGpnMvCIKq4</a:t>
            </a:r>
            <a:endParaRPr lang="es-EC" dirty="0"/>
          </a:p>
          <a:p>
            <a:endParaRPr lang="es-EC" dirty="0"/>
          </a:p>
        </p:txBody>
      </p:sp>
      <p:pic>
        <p:nvPicPr>
          <p:cNvPr id="2050" name="Picture 2" descr="PPT - Canto a la Vida PowerPoint Presentation, free download - ID:5302715">
            <a:extLst>
              <a:ext uri="{FF2B5EF4-FFF2-40B4-BE49-F238E27FC236}">
                <a16:creationId xmlns:a16="http://schemas.microsoft.com/office/drawing/2014/main" id="{F1759199-92E4-4841-8E6E-B70D7A03C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29" y="319018"/>
            <a:ext cx="4794782" cy="359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C096C8-448C-4A76-BD1F-9BFB21293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435" y="5168934"/>
            <a:ext cx="938209" cy="152698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A3E799C-AFDB-41C7-A3CF-F277ACBA31F1}"/>
              </a:ext>
            </a:extLst>
          </p:cNvPr>
          <p:cNvSpPr/>
          <p:nvPr/>
        </p:nvSpPr>
        <p:spPr>
          <a:xfrm>
            <a:off x="132356" y="6326585"/>
            <a:ext cx="1297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ALEJANDRO</a:t>
            </a:r>
          </a:p>
        </p:txBody>
      </p:sp>
    </p:spTree>
    <p:extLst>
      <p:ext uri="{BB962C8B-B14F-4D97-AF65-F5344CB8AC3E}">
        <p14:creationId xmlns:p14="http://schemas.microsoft.com/office/powerpoint/2010/main" val="417237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lly Téllez y Citlalli Hernández discutieron en Twitter por el derecho a  abortar - Infoba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22164" r="2856"/>
          <a:stretch/>
        </p:blipFill>
        <p:spPr bwMode="auto">
          <a:xfrm>
            <a:off x="7264322" y="323550"/>
            <a:ext cx="4564473" cy="37843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63205" y="5054130"/>
            <a:ext cx="11016343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0" i="0" dirty="0">
                <a:solidFill>
                  <a:srgbClr val="545454"/>
                </a:solidFill>
                <a:effectLst/>
              </a:rPr>
              <a:t>¿Qué es un aborto?</a:t>
            </a:r>
          </a:p>
          <a:p>
            <a:pPr algn="just">
              <a:lnSpc>
                <a:spcPct val="150000"/>
              </a:lnSpc>
            </a:pPr>
            <a:r>
              <a:rPr lang="es-ES" sz="2000" b="0" i="0" dirty="0">
                <a:solidFill>
                  <a:srgbClr val="373737"/>
                </a:solidFill>
                <a:effectLst/>
              </a:rPr>
              <a:t>El aborto (del latín </a:t>
            </a:r>
            <a:r>
              <a:rPr lang="es-ES" sz="2000" b="0" i="0" dirty="0" err="1">
                <a:solidFill>
                  <a:srgbClr val="373737"/>
                </a:solidFill>
                <a:effectLst/>
              </a:rPr>
              <a:t>abortus</a:t>
            </a:r>
            <a:r>
              <a:rPr lang="es-ES" sz="2000" b="0" i="0" dirty="0">
                <a:solidFill>
                  <a:srgbClr val="373737"/>
                </a:solidFill>
                <a:effectLst/>
              </a:rPr>
              <a:t>) es la interrupción y finalización prematura del embarazo mediante la eliminación de un embrión o feto, hecha antes que el feto pueda sobrevivir fuera del útero.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93960" y="151642"/>
            <a:ext cx="3648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aborto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Monitor De La Computadora Con Un Corazón Y Pulso En La Pantalla. Aislado.  Fotos, Retratos, Imágenes Y Fotografía De Archivo Libres De Derecho. Image  9700286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" b="11589"/>
          <a:stretch/>
        </p:blipFill>
        <p:spPr bwMode="auto">
          <a:xfrm flipH="1">
            <a:off x="1985547" y="1171818"/>
            <a:ext cx="3265717" cy="146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Simbolos de muerte condolencias, simbolo PNG Clipart | PNGOce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8" b="100000" l="2473" r="99725">
                        <a14:foregroundMark x1="22390" y1="29754" x2="44368" y2="58085"/>
                        <a14:foregroundMark x1="51511" y1="73609" x2="77885" y2="38680"/>
                        <a14:foregroundMark x1="37088" y1="43726" x2="64148" y2="45019"/>
                        <a14:foregroundMark x1="39835" y1="74515" x2="63599" y2="7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42"/>
            <a:ext cx="1438090" cy="152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27F737-8921-4297-950A-BC66019542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435" y="5168934"/>
            <a:ext cx="938209" cy="15269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187619F-C466-4D25-9FDF-008CA7B46599}"/>
              </a:ext>
            </a:extLst>
          </p:cNvPr>
          <p:cNvSpPr/>
          <p:nvPr/>
        </p:nvSpPr>
        <p:spPr>
          <a:xfrm>
            <a:off x="85189" y="3022730"/>
            <a:ext cx="713699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MX" altLang="es-MX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«La vida humana debe ser respetada y protegida de manera absoluta desde el momento de la concepción» </a:t>
            </a:r>
          </a:p>
          <a:p>
            <a:pPr algn="ctr">
              <a:lnSpc>
                <a:spcPct val="90000"/>
              </a:lnSpc>
              <a:defRPr/>
            </a:pPr>
            <a:r>
              <a:rPr lang="es-MX" altLang="es-MX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(Catecismo, 2270).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0CAB381-DEDC-49E7-860E-D466ED45175B}"/>
              </a:ext>
            </a:extLst>
          </p:cNvPr>
          <p:cNvSpPr/>
          <p:nvPr/>
        </p:nvSpPr>
        <p:spPr>
          <a:xfrm>
            <a:off x="70373" y="6521692"/>
            <a:ext cx="87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FABIAN</a:t>
            </a:r>
          </a:p>
        </p:txBody>
      </p:sp>
    </p:spTree>
    <p:extLst>
      <p:ext uri="{BB962C8B-B14F-4D97-AF65-F5344CB8AC3E}">
        <p14:creationId xmlns:p14="http://schemas.microsoft.com/office/powerpoint/2010/main" val="111511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8116" y="325784"/>
            <a:ext cx="111359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0" i="0" dirty="0">
                <a:solidFill>
                  <a:srgbClr val="313131"/>
                </a:solidFill>
                <a:effectLst/>
              </a:rPr>
              <a:t>¿Por qué debe reconocerse a la libertad y derechos de quien se sostiene sobre sus pies, como superior a la de quien se prepara para comenzar a respirar?</a:t>
            </a:r>
            <a:endParaRPr lang="en-US" sz="2800" dirty="0"/>
          </a:p>
        </p:txBody>
      </p:sp>
      <p:pic>
        <p:nvPicPr>
          <p:cNvPr id="5136" name="Picture 16" descr="El error de creerse mejor que otros | Aliento de Vida -Restauración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2" y="4302817"/>
            <a:ext cx="2055223" cy="20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Las mujeres clave en la despenalización del aborto en tres causales en  Chile - BBC News Mund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29" y="1636557"/>
            <a:ext cx="5362407" cy="30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Signo De Interrogación En La Dimensión Tres Stock de ilustración -  Ilustración de dimensión, tres: 250292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2" b="78778" l="13400" r="89950">
                        <a14:foregroundMark x1="49916" y1="64889" x2="57119" y2="6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624" y="1299603"/>
            <a:ext cx="2442452" cy="36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Ley de Aborto y el Derecho a la Vida - You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3" y="2395392"/>
            <a:ext cx="2998105" cy="1686434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918A25-3DFA-46ED-B730-CA036F808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435" y="5168934"/>
            <a:ext cx="938209" cy="152698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ED6A847-EF3D-4302-9488-7ADEE16BDA76}"/>
              </a:ext>
            </a:extLst>
          </p:cNvPr>
          <p:cNvSpPr/>
          <p:nvPr/>
        </p:nvSpPr>
        <p:spPr>
          <a:xfrm>
            <a:off x="132356" y="6452874"/>
            <a:ext cx="87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FABIAN</a:t>
            </a:r>
          </a:p>
        </p:txBody>
      </p:sp>
    </p:spTree>
    <p:extLst>
      <p:ext uri="{BB962C8B-B14F-4D97-AF65-F5344CB8AC3E}">
        <p14:creationId xmlns:p14="http://schemas.microsoft.com/office/powerpoint/2010/main" val="76868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867" y="80216"/>
            <a:ext cx="11129555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i="0" dirty="0">
                <a:solidFill>
                  <a:srgbClr val="313131"/>
                </a:solidFill>
                <a:effectLst/>
              </a:rPr>
              <a:t> ¿Ud. o algún conocido suyo, tuvo la posibilidad de llegar hasta este momento de su vida sin haber pasado por el útero de su madre? ¿Conocemos a algún ser humano que se haya saltado la etapa de gestación?</a:t>
            </a:r>
            <a:endParaRPr lang="en-US" sz="2400" dirty="0"/>
          </a:p>
        </p:txBody>
      </p:sp>
      <p:pic>
        <p:nvPicPr>
          <p:cNvPr id="5" name="Picture 4" descr="Cómo se desarrollan los sentidos del feto dentro del vientre mater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34" r="20635"/>
          <a:stretch/>
        </p:blipFill>
        <p:spPr bwMode="auto">
          <a:xfrm rot="20978576" flipH="1">
            <a:off x="396770" y="4260084"/>
            <a:ext cx="1700837" cy="18110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as causas y las reacciones del bebé ante el sufrimiento fetal -  EMBARAZOYM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9" r="5611"/>
          <a:stretch/>
        </p:blipFill>
        <p:spPr bwMode="auto">
          <a:xfrm rot="2932146">
            <a:off x="2795663" y="2698122"/>
            <a:ext cx="2272937" cy="2168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dorable niño estudiando un fondo blanco | Foto Premi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01"/>
          <a:stretch/>
        </p:blipFill>
        <p:spPr bwMode="auto">
          <a:xfrm>
            <a:off x="6119731" y="1907917"/>
            <a:ext cx="2190394" cy="22140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Tablero político incierto para las presidenciales de un Ecuador en crisis:  &quot;indecisión supera el 80 % de la población&quot; | Vistaz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r="7428"/>
          <a:stretch/>
        </p:blipFill>
        <p:spPr bwMode="auto">
          <a:xfrm>
            <a:off x="9775792" y="3479225"/>
            <a:ext cx="2159726" cy="1601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Signo de interrogación | Icono Grati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04" y="1872708"/>
            <a:ext cx="1161666" cy="11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 derecha 9"/>
          <p:cNvSpPr/>
          <p:nvPr/>
        </p:nvSpPr>
        <p:spPr>
          <a:xfrm rot="19937708">
            <a:off x="2237523" y="4310014"/>
            <a:ext cx="495730" cy="3403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echa derecha 10"/>
          <p:cNvSpPr/>
          <p:nvPr/>
        </p:nvSpPr>
        <p:spPr>
          <a:xfrm rot="20586180">
            <a:off x="5199584" y="3056957"/>
            <a:ext cx="593212" cy="424735"/>
          </a:xfrm>
          <a:prstGeom prst="rightArrow">
            <a:avLst>
              <a:gd name="adj1" fmla="val 50000"/>
              <a:gd name="adj2" fmla="val 6569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 derecha 11"/>
          <p:cNvSpPr/>
          <p:nvPr/>
        </p:nvSpPr>
        <p:spPr>
          <a:xfrm rot="21095545">
            <a:off x="8668999" y="2340385"/>
            <a:ext cx="704131" cy="58365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4" descr="Ilustración de Carácter Médico Veterinario Profesional Carácter Y Animal  Ilustración Vectorial De Estilo Plano y más Vectores Libres de Derechos de  Adulto - iSto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48" b="93848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13" y="3615639"/>
            <a:ext cx="2310621" cy="23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2">
            <a:extLst>
              <a:ext uri="{FF2B5EF4-FFF2-40B4-BE49-F238E27FC236}">
                <a16:creationId xmlns:a16="http://schemas.microsoft.com/office/drawing/2014/main" id="{6FE82467-17D9-4E90-B926-5A2AE74A8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09" y="5213185"/>
            <a:ext cx="2561945" cy="14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4790F13-2637-4745-B6FB-9E3586759E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435" y="5168934"/>
            <a:ext cx="938209" cy="152698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076A00-4221-41F1-929B-6985EAD2899C}"/>
              </a:ext>
            </a:extLst>
          </p:cNvPr>
          <p:cNvSpPr/>
          <p:nvPr/>
        </p:nvSpPr>
        <p:spPr>
          <a:xfrm>
            <a:off x="0" y="6451090"/>
            <a:ext cx="87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FABIAN</a:t>
            </a:r>
          </a:p>
        </p:txBody>
      </p:sp>
    </p:spTree>
    <p:extLst>
      <p:ext uri="{BB962C8B-B14F-4D97-AF65-F5344CB8AC3E}">
        <p14:creationId xmlns:p14="http://schemas.microsoft.com/office/powerpoint/2010/main" val="248931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799" y="236195"/>
            <a:ext cx="11469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0" i="0" dirty="0">
                <a:solidFill>
                  <a:srgbClr val="313131"/>
                </a:solidFill>
                <a:effectLst/>
              </a:rPr>
              <a:t>Una de las máximas injusticias que amparan las leyes de aborto en el mundo, es degradar a una segunda categoría la existencia de un individuo de la especie humana por el solo hecho de que su supervivencia depende de la madre. </a:t>
            </a:r>
            <a:endParaRPr lang="en-U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000101" y="1526857"/>
            <a:ext cx="6078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dirty="0"/>
              <a:t>¿En qué consiste el aborto?</a:t>
            </a:r>
            <a:endParaRPr lang="en-US" sz="3600" dirty="0"/>
          </a:p>
        </p:txBody>
      </p:sp>
      <p:pic>
        <p:nvPicPr>
          <p:cNvPr id="7" name="Picture 2" descr="Aborto por dilatacion y evacuacion - EL ABOR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3"/>
          <a:stretch/>
        </p:blipFill>
        <p:spPr bwMode="auto">
          <a:xfrm>
            <a:off x="304799" y="2601476"/>
            <a:ext cx="5544070" cy="3692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rgullo Español on Twitter: &quot;Esto es el aborto, un vil asesinato al humano  más débil. La imagen es dura pero es la cruda realidad.  http://t.co/ZhsTnkufA9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13" y="2384186"/>
            <a:ext cx="3087703" cy="2089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35A7337-46F1-457A-BD38-196D785096A7}"/>
              </a:ext>
            </a:extLst>
          </p:cNvPr>
          <p:cNvSpPr/>
          <p:nvPr/>
        </p:nvSpPr>
        <p:spPr>
          <a:xfrm>
            <a:off x="6030684" y="4741290"/>
            <a:ext cx="6096000" cy="17297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75000"/>
              <a:defRPr/>
            </a:pPr>
            <a:r>
              <a:rPr lang="es-ES_tradnl" altLang="es-MX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Hay pena de excomunión para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75000"/>
              <a:defRPr/>
            </a:pPr>
            <a:r>
              <a:rPr lang="es-ES_tradnl" altLang="es-MX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quien lo procura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75000"/>
              <a:defRPr/>
            </a:pPr>
            <a:r>
              <a:rPr lang="es-ES_tradnl" altLang="es-MX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–si el aborto se realiza–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75000"/>
              <a:defRPr/>
            </a:pPr>
            <a:r>
              <a:rPr lang="es-ES_tradnl" altLang="es-MX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y para quien colabora directamente</a:t>
            </a:r>
            <a:r>
              <a:rPr lang="es-ES_tradnl" altLang="es-MX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  <a:endParaRPr lang="es-MX" altLang="es-MX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D8CBB12-31A2-4BD8-A917-D072D683B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92" y="1409696"/>
            <a:ext cx="938209" cy="152698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C66589E-DC88-4481-9FF5-2847396EFEDF}"/>
              </a:ext>
            </a:extLst>
          </p:cNvPr>
          <p:cNvSpPr/>
          <p:nvPr/>
        </p:nvSpPr>
        <p:spPr>
          <a:xfrm>
            <a:off x="65316" y="6437139"/>
            <a:ext cx="87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FABIAN</a:t>
            </a:r>
          </a:p>
        </p:txBody>
      </p:sp>
    </p:spTree>
    <p:extLst>
      <p:ext uri="{BB962C8B-B14F-4D97-AF65-F5344CB8AC3E}">
        <p14:creationId xmlns:p14="http://schemas.microsoft.com/office/powerpoint/2010/main" val="312106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Leyes Y Normas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07"/>
          <a:stretch/>
        </p:blipFill>
        <p:spPr bwMode="auto">
          <a:xfrm>
            <a:off x="259395" y="0"/>
            <a:ext cx="5836605" cy="478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289630" y="332804"/>
            <a:ext cx="6642975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0" i="0" dirty="0">
                <a:solidFill>
                  <a:srgbClr val="313131"/>
                </a:solidFill>
                <a:effectLst/>
              </a:rPr>
              <a:t>Un Estado de Derecho debiera, más bien, hacer cumplir la ley y castigar a quienes la transgredan; y los gobiernos aplicar todas las políticas sanitarias y sociales para que quienes no tienen recursos, cuenten con asesoría y tratamientos de anticoncepción efectivos.</a:t>
            </a:r>
            <a:endParaRPr lang="en-US" sz="2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505FBF6-3E1E-4D16-B304-AFD38CEF76BF}"/>
              </a:ext>
            </a:extLst>
          </p:cNvPr>
          <p:cNvSpPr/>
          <p:nvPr/>
        </p:nvSpPr>
        <p:spPr>
          <a:xfrm>
            <a:off x="663615" y="4975100"/>
            <a:ext cx="10899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Monotype Sorts" pitchFamily="2" charset="2"/>
              <a:buChar char="n"/>
              <a:defRPr/>
            </a:pPr>
            <a:r>
              <a:rPr lang="es-MX" altLang="es-MX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«Ninguna circunstancia, ninguna finalidad, ninguna ley del mundo podrá jamás hacer lícito un acto que es intrínsecamente ilícito, por ser contrario a la Ley de Dios, escrita en el corazón de cada hombre, reconocible por la misma razón, y proclamada por la Iglesia» (</a:t>
            </a:r>
            <a:r>
              <a:rPr lang="es-MX" altLang="es-MX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Evangelium</a:t>
            </a:r>
            <a:r>
              <a:rPr lang="es-MX" altLang="es-MX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Vitae</a:t>
            </a:r>
            <a:r>
              <a:rPr lang="es-MX" altLang="es-MX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62).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84937D-601B-4A91-9CB7-D6F6D27A6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004" y="3262096"/>
            <a:ext cx="938209" cy="152698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5F2C43C-9C37-45BB-BBA3-7A25E6F0AB07}"/>
              </a:ext>
            </a:extLst>
          </p:cNvPr>
          <p:cNvSpPr/>
          <p:nvPr/>
        </p:nvSpPr>
        <p:spPr>
          <a:xfrm>
            <a:off x="191175" y="6465984"/>
            <a:ext cx="87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FABIAN</a:t>
            </a:r>
          </a:p>
        </p:txBody>
      </p:sp>
    </p:spTree>
    <p:extLst>
      <p:ext uri="{BB962C8B-B14F-4D97-AF65-F5344CB8AC3E}">
        <p14:creationId xmlns:p14="http://schemas.microsoft.com/office/powerpoint/2010/main" val="365719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4CED9-E669-4DFC-93D2-1A0237B8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LA EUTANACIA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6C68F7-E294-4C17-A72E-326C3E94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12" y="4826904"/>
            <a:ext cx="11262167" cy="20310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C" sz="3600" dirty="0">
                <a:solidFill>
                  <a:srgbClr val="002060"/>
                </a:solidFill>
              </a:rPr>
              <a:t>La eutanasia es un crimen oculto bajo la apariencia de piedad, justificado en su deseo de poner fin al sufrimiento de un ser destinado a morir. </a:t>
            </a:r>
          </a:p>
          <a:p>
            <a:pPr marL="0" indent="0">
              <a:buNone/>
            </a:pPr>
            <a:br>
              <a:rPr lang="es-EC" dirty="0"/>
            </a:b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EB39BD-0DAF-482C-8911-85391D07C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35" y="1469924"/>
            <a:ext cx="3952875" cy="30384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31D743-EA7C-4699-B7E7-2F788E74C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695" y="482210"/>
            <a:ext cx="938209" cy="15269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662D593-B10E-45BF-88BB-C119DC12456E}"/>
              </a:ext>
            </a:extLst>
          </p:cNvPr>
          <p:cNvSpPr/>
          <p:nvPr/>
        </p:nvSpPr>
        <p:spPr>
          <a:xfrm>
            <a:off x="166096" y="6488668"/>
            <a:ext cx="916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CARLOS</a:t>
            </a:r>
          </a:p>
        </p:txBody>
      </p:sp>
    </p:spTree>
    <p:extLst>
      <p:ext uri="{BB962C8B-B14F-4D97-AF65-F5344CB8AC3E}">
        <p14:creationId xmlns:p14="http://schemas.microsoft.com/office/powerpoint/2010/main" val="2134259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674</Words>
  <Application>Microsoft Office PowerPoint</Application>
  <PresentationFormat>Panorámica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Monotype Sorts</vt:lpstr>
      <vt:lpstr>Wingdings</vt:lpstr>
      <vt:lpstr>Tema de Office</vt:lpstr>
      <vt:lpstr>Quinto Mandamiento</vt:lpstr>
      <vt:lpstr>LA VIDA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EUTANACIA</vt:lpstr>
      <vt:lpstr>Presentación de PowerPoint</vt:lpstr>
      <vt:lpstr>EL SUICIDIO</vt:lpstr>
      <vt:lpstr>Presentación de PowerPoint</vt:lpstr>
      <vt:lpstr>Presentación de PowerPoint</vt:lpstr>
      <vt:lpstr>Presentación de PowerPoint</vt:lpstr>
      <vt:lpstr>Presentación de PowerPoint</vt:lpstr>
      <vt:lpstr>PECADOS CONTRA EL QUINTO MANDAMIENTO </vt:lpstr>
      <vt:lpstr> LA LEGÍTIMA DEFENSA :</vt:lpstr>
      <vt:lpstr>RESPETAR LA DIGNIDAD DE LA PERSONA</vt:lpstr>
      <vt:lpstr>Presentación de PowerPoint</vt:lpstr>
      <vt:lpstr>Presentación de PowerPoint</vt:lpstr>
      <vt:lpstr>Reflexión: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Byron Cordovillo...</dc:creator>
  <cp:lastModifiedBy>Cristian Guallichico</cp:lastModifiedBy>
  <cp:revision>23</cp:revision>
  <dcterms:created xsi:type="dcterms:W3CDTF">2020-08-31T02:35:26Z</dcterms:created>
  <dcterms:modified xsi:type="dcterms:W3CDTF">2020-09-01T05:37:49Z</dcterms:modified>
</cp:coreProperties>
</file>