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116875"/>
            <a:ext cx="8915399" cy="2262781"/>
          </a:xfrm>
        </p:spPr>
        <p:txBody>
          <a:bodyPr/>
          <a:lstStyle/>
          <a:p>
            <a:r>
              <a:rPr lang="es-MX" dirty="0" smtClean="0"/>
              <a:t>SEXTO MANDAMIENTO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37107" y="4189551"/>
            <a:ext cx="9219610" cy="1126283"/>
          </a:xfrm>
        </p:spPr>
        <p:txBody>
          <a:bodyPr>
            <a:noAutofit/>
          </a:bodyPr>
          <a:lstStyle/>
          <a:p>
            <a:r>
              <a:rPr lang="es-MX" sz="4800" dirty="0" smtClean="0">
                <a:solidFill>
                  <a:schemeClr val="tx1"/>
                </a:solidFill>
              </a:rPr>
              <a:t>“NO COMETERAS ADULTERIO”</a:t>
            </a:r>
          </a:p>
          <a:p>
            <a:endParaRPr lang="es-MX" dirty="0" smtClean="0"/>
          </a:p>
          <a:p>
            <a:r>
              <a:rPr lang="es-MX" dirty="0" smtClean="0"/>
              <a:t>Habéis </a:t>
            </a:r>
            <a:r>
              <a:rPr lang="es-MX" dirty="0"/>
              <a:t>oído que se dijo: “No cometerás adulterio”. Pues yo os digo: Todo el que mira a una mujer deseándola, ya cometió adulterio con ella en su corazón» (</a:t>
            </a:r>
            <a:r>
              <a:rPr lang="es-MX" i="1" dirty="0"/>
              <a:t>Mt</a:t>
            </a:r>
            <a:r>
              <a:rPr lang="es-MX" dirty="0"/>
              <a:t> 5, 27-28).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61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7257" y="545733"/>
            <a:ext cx="8911687" cy="1280890"/>
          </a:xfrm>
        </p:spPr>
        <p:txBody>
          <a:bodyPr/>
          <a:lstStyle/>
          <a:p>
            <a:r>
              <a:rPr lang="es-MX" b="1" dirty="0"/>
              <a:t>I. “Hombre y mujer los creó...”</a:t>
            </a:r>
            <a:r>
              <a:rPr lang="es-MX" dirty="0"/>
              <a:t> </a:t>
            </a:r>
            <a:endParaRPr lang="en-US" dirty="0"/>
          </a:p>
        </p:txBody>
      </p:sp>
      <p:sp>
        <p:nvSpPr>
          <p:cNvPr id="3" name="CuadroTexto 2"/>
          <p:cNvSpPr txBox="1"/>
          <p:nvPr/>
        </p:nvSpPr>
        <p:spPr>
          <a:xfrm>
            <a:off x="1881052" y="1489165"/>
            <a:ext cx="83471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i="1" dirty="0"/>
              <a:t>“El amor es la vocación fundamental e innata de todo ser humano” </a:t>
            </a:r>
            <a:endParaRPr lang="en-US" b="1" i="1" dirty="0"/>
          </a:p>
          <a:p>
            <a:endParaRPr lang="es-MX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i="1" dirty="0" smtClean="0"/>
              <a:t>“</a:t>
            </a:r>
            <a:r>
              <a:rPr lang="es-MX" b="1" i="1" dirty="0"/>
              <a:t>Dios creó el hombre a imagen suya; </a:t>
            </a:r>
            <a:r>
              <a:rPr lang="es-MX" i="1" dirty="0"/>
              <a:t>[...] </a:t>
            </a:r>
            <a:r>
              <a:rPr lang="es-MX" b="1" i="1" dirty="0"/>
              <a:t>hombre y mujer los creó</a:t>
            </a:r>
            <a:r>
              <a:rPr lang="es-MX" i="1" dirty="0"/>
              <a:t>” (</a:t>
            </a:r>
            <a:r>
              <a:rPr lang="es-MX" i="1" dirty="0" err="1"/>
              <a:t>Gn</a:t>
            </a:r>
            <a:r>
              <a:rPr lang="es-MX" i="1" dirty="0"/>
              <a:t> 1, 27). </a:t>
            </a:r>
            <a:r>
              <a:rPr lang="es-MX" b="1" i="1" dirty="0"/>
              <a:t>“Creced y multiplicaos” </a:t>
            </a:r>
            <a:r>
              <a:rPr lang="es-MX" i="1" dirty="0"/>
              <a:t>(</a:t>
            </a:r>
            <a:r>
              <a:rPr lang="es-MX" i="1" dirty="0" err="1"/>
              <a:t>Gn</a:t>
            </a:r>
            <a:r>
              <a:rPr lang="es-MX" i="1" dirty="0"/>
              <a:t> 1, 28); </a:t>
            </a:r>
            <a:r>
              <a:rPr lang="es-MX" b="1" i="1" dirty="0"/>
              <a:t>“el día en que Dios creó al hombre, le hizo a imagen de Dios. Los creó varón y hembra, los bendijo, y los llamó “Hombre” en el día de su creación”</a:t>
            </a:r>
            <a:r>
              <a:rPr lang="es-MX" i="1" dirty="0"/>
              <a:t> (</a:t>
            </a:r>
            <a:r>
              <a:rPr lang="es-MX" i="1" dirty="0" err="1"/>
              <a:t>Gn</a:t>
            </a:r>
            <a:r>
              <a:rPr lang="es-MX" i="1" dirty="0"/>
              <a:t> 5, 1-2).</a:t>
            </a:r>
            <a:endParaRPr lang="en-US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La </a:t>
            </a:r>
            <a:r>
              <a:rPr lang="es-MX" b="1" i="1" dirty="0"/>
              <a:t>sexualidad abraza todos los aspectos de la persona humana</a:t>
            </a:r>
            <a:r>
              <a:rPr lang="es-MX" i="1" dirty="0"/>
              <a:t>, en la </a:t>
            </a:r>
            <a:r>
              <a:rPr lang="es-MX" b="1" i="1" dirty="0"/>
              <a:t>unidad de su cuerpo y de su alma</a:t>
            </a:r>
            <a:r>
              <a:rPr lang="es-MX" i="1" dirty="0"/>
              <a:t>. Concierne particularmente a la afectividad, a la capacidad de amar y de </a:t>
            </a:r>
            <a:r>
              <a:rPr lang="es-MX" i="1" dirty="0" smtClean="0"/>
              <a:t>procrear.</a:t>
            </a:r>
          </a:p>
          <a:p>
            <a:endParaRPr lang="es-MX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i="1" dirty="0" smtClean="0"/>
              <a:t>Corresponde </a:t>
            </a:r>
            <a:r>
              <a:rPr lang="es-MX" b="1" i="1" dirty="0"/>
              <a:t>a cada uno, hombre y mujer, reconocer y aceptar su identidad sexual. </a:t>
            </a:r>
            <a:r>
              <a:rPr lang="es-MX" i="1" dirty="0"/>
              <a:t>La diferencia y la complementariedad físicas, morales y espirituales, están orientadas a los bienes del matrimonio y al desarrollo de la vida familiar. </a:t>
            </a:r>
            <a:endParaRPr lang="es-MX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0001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II</a:t>
            </a:r>
            <a:r>
              <a:rPr lang="es-MX" b="1" dirty="0"/>
              <a:t>. La vocación a la castidad</a:t>
            </a:r>
            <a:r>
              <a:rPr lang="en-US" dirty="0"/>
              <a:t/>
            </a:r>
            <a:br>
              <a:rPr lang="en-US" dirty="0"/>
            </a:br>
            <a:r>
              <a:rPr lang="es-MX" dirty="0"/>
              <a:t> </a:t>
            </a:r>
            <a:endParaRPr lang="en-US" dirty="0"/>
          </a:p>
        </p:txBody>
      </p:sp>
      <p:sp>
        <p:nvSpPr>
          <p:cNvPr id="4" name="Rectángulo 3"/>
          <p:cNvSpPr/>
          <p:nvPr/>
        </p:nvSpPr>
        <p:spPr>
          <a:xfrm>
            <a:off x="2081349" y="1526177"/>
            <a:ext cx="8839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i="1" dirty="0"/>
              <a:t>Cristo es el modelo de la castidad</a:t>
            </a:r>
            <a:r>
              <a:rPr lang="es-MX" i="1" dirty="0"/>
              <a:t>. Todo bautizado es llamado a llevar una vida casta, cada uno según su estado de vida</a:t>
            </a:r>
            <a:r>
              <a:rPr lang="es-MX" i="1" dirty="0" smtClean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 smtClean="0"/>
              <a:t>Voto </a:t>
            </a:r>
            <a:r>
              <a:rPr lang="es-MX" dirty="0"/>
              <a:t>de castidad para los </a:t>
            </a:r>
            <a:r>
              <a:rPr lang="es-EC" dirty="0"/>
              <a:t>sacerdotes y las monjas </a:t>
            </a:r>
            <a:endParaRPr lang="es-EC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/>
              <a:t>La vida sexual en </a:t>
            </a:r>
            <a:r>
              <a:rPr lang="es-MX" dirty="0" smtClean="0"/>
              <a:t>matrimonio como medio de unión de los esposos y legado de amor a través de los hijos.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MX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i="1" dirty="0"/>
              <a:t>La castidad significa la integración de la sexualidad en la persona</a:t>
            </a:r>
            <a:r>
              <a:rPr lang="es-MX" i="1" dirty="0"/>
              <a:t>. Entraña el aprendizaje del dominio personal.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Entre los pecados gravemente contrarios a la castidad se deben citar la </a:t>
            </a:r>
            <a:r>
              <a:rPr lang="es-MX" b="1" i="1" dirty="0"/>
              <a:t>masturbación, la fornicación, las actividades pornográficas y las prácticas homosexuales</a:t>
            </a:r>
            <a:r>
              <a:rPr lang="es-MX" b="1" i="1" dirty="0" smtClean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/>
              <a:t>El cuidado y respeto al cuerpo la mente </a:t>
            </a:r>
            <a:r>
              <a:rPr lang="es-MX" dirty="0" smtClean="0"/>
              <a:t>propia.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 smtClean="0"/>
              <a:t>El cuerpo es templo del espíritu santo.</a:t>
            </a:r>
            <a:endParaRPr lang="es-MX" dirty="0"/>
          </a:p>
          <a:p>
            <a:pPr lvl="1"/>
            <a:endParaRPr lang="es-MX" i="1" dirty="0" smtClean="0"/>
          </a:p>
        </p:txBody>
      </p:sp>
    </p:spTree>
    <p:extLst>
      <p:ext uri="{BB962C8B-B14F-4D97-AF65-F5344CB8AC3E}">
        <p14:creationId xmlns:p14="http://schemas.microsoft.com/office/powerpoint/2010/main" val="182697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III. El amor de los esposos</a:t>
            </a:r>
            <a:endParaRPr lang="en-US" dirty="0"/>
          </a:p>
        </p:txBody>
      </p:sp>
      <p:sp>
        <p:nvSpPr>
          <p:cNvPr id="3" name="CuadroTexto 2"/>
          <p:cNvSpPr txBox="1"/>
          <p:nvPr/>
        </p:nvSpPr>
        <p:spPr>
          <a:xfrm>
            <a:off x="1489165" y="1264555"/>
            <a:ext cx="977101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La </a:t>
            </a:r>
            <a:r>
              <a:rPr lang="es-MX" b="1" i="1" dirty="0"/>
              <a:t>alianza que los esposos </a:t>
            </a:r>
            <a:r>
              <a:rPr lang="es-MX" i="1" dirty="0"/>
              <a:t>contraen libremente implica </a:t>
            </a:r>
            <a:r>
              <a:rPr lang="es-MX" b="1" i="1" dirty="0"/>
              <a:t>un amor fiel. </a:t>
            </a:r>
            <a:r>
              <a:rPr lang="es-MX" i="1" dirty="0"/>
              <a:t>Les confiere la obligación de </a:t>
            </a:r>
            <a:r>
              <a:rPr lang="es-MX" b="1" i="1" dirty="0"/>
              <a:t>guardar indisoluble su matrimonio</a:t>
            </a:r>
            <a:r>
              <a:rPr lang="es-MX" i="1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La </a:t>
            </a:r>
            <a:r>
              <a:rPr lang="es-MX" b="1" i="1" dirty="0"/>
              <a:t>fecundidad es un bien, un don, un fin del matrimonio</a:t>
            </a:r>
            <a:r>
              <a:rPr lang="es-MX" i="1" dirty="0"/>
              <a:t>. Dando la vida, los esposos participan de la paternidad de Dios</a:t>
            </a:r>
            <a:r>
              <a:rPr lang="es-MX" i="1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i="1" dirty="0" smtClean="0"/>
              <a:t>La adopción </a:t>
            </a:r>
            <a:r>
              <a:rPr lang="es-MX" i="1" dirty="0" smtClean="0"/>
              <a:t>es una opción </a:t>
            </a:r>
            <a:r>
              <a:rPr lang="es-MX" i="1" dirty="0"/>
              <a:t>para los matrimonios que no pueden </a:t>
            </a:r>
            <a:r>
              <a:rPr lang="es-MX" i="1" dirty="0" smtClean="0"/>
              <a:t>concebir.</a:t>
            </a:r>
            <a:endParaRPr lang="es-MX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 smtClean="0"/>
              <a:t>La </a:t>
            </a:r>
            <a:r>
              <a:rPr lang="es-MX" b="1" i="1" dirty="0"/>
              <a:t>regulación de la natalidad </a:t>
            </a:r>
            <a:r>
              <a:rPr lang="es-MX" i="1" dirty="0"/>
              <a:t>representa uno de los aspectos de la </a:t>
            </a:r>
            <a:r>
              <a:rPr lang="es-MX" b="1" i="1" dirty="0"/>
              <a:t>paternidad y la maternidad responsables</a:t>
            </a:r>
            <a:r>
              <a:rPr lang="es-MX" i="1" dirty="0"/>
              <a:t>. La legitimidad de las intenciones de los esposos no justifica el recurso a medios moralmente reprobables (</a:t>
            </a:r>
            <a:r>
              <a:rPr lang="es-MX" i="1" dirty="0" err="1"/>
              <a:t>p.e</a:t>
            </a:r>
            <a:r>
              <a:rPr lang="es-MX" i="1" dirty="0"/>
              <a:t>., la esterilización directa o la anticoncepción</a:t>
            </a:r>
            <a:r>
              <a:rPr lang="es-MX" i="1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Las técnicas que provocan una </a:t>
            </a:r>
            <a:r>
              <a:rPr lang="es-MX" b="1" i="1" dirty="0"/>
              <a:t>disociación de la paternidad </a:t>
            </a:r>
            <a:r>
              <a:rPr lang="es-MX" i="1" dirty="0"/>
              <a:t>por intervención de una persona extraña a los cónyuges (</a:t>
            </a:r>
            <a:r>
              <a:rPr lang="es-MX" b="1" i="1" dirty="0"/>
              <a:t>donación del esperma o del óvulo, préstamo de útero)</a:t>
            </a:r>
            <a:r>
              <a:rPr lang="es-MX" i="1" dirty="0"/>
              <a:t> son gravemente deshonestas. Estas técnicas (inseminación y fecundación artificiales </a:t>
            </a:r>
            <a:r>
              <a:rPr lang="es-MX" i="1" dirty="0" err="1"/>
              <a:t>heterólogas</a:t>
            </a:r>
            <a:r>
              <a:rPr lang="es-MX" i="1" dirty="0"/>
              <a:t>) </a:t>
            </a:r>
            <a:r>
              <a:rPr lang="es-MX" b="1" i="1" dirty="0"/>
              <a:t>lesionan el derecho del niño </a:t>
            </a:r>
            <a:r>
              <a:rPr lang="es-MX" i="1" dirty="0"/>
              <a:t>a nacer de un padre y una madre conocidos de él y ligados entre sí por el matrimonio</a:t>
            </a:r>
            <a:r>
              <a:rPr lang="es-MX" i="1" dirty="0" smtClean="0"/>
              <a:t>.</a:t>
            </a:r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62910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IV. Las ofensas a la dignidad del matrimonio</a:t>
            </a:r>
            <a:endParaRPr lang="en-US" dirty="0"/>
          </a:p>
        </p:txBody>
      </p:sp>
      <p:sp>
        <p:nvSpPr>
          <p:cNvPr id="3" name="CuadroTexto 2"/>
          <p:cNvSpPr txBox="1"/>
          <p:nvPr/>
        </p:nvSpPr>
        <p:spPr>
          <a:xfrm>
            <a:off x="1371601" y="1905000"/>
            <a:ext cx="1051366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El </a:t>
            </a:r>
            <a:r>
              <a:rPr lang="es-MX" b="1" i="1" dirty="0" smtClean="0"/>
              <a:t>adulterio</a:t>
            </a:r>
            <a:r>
              <a:rPr lang="es-MX" b="1" i="1" dirty="0"/>
              <a:t> </a:t>
            </a:r>
            <a:r>
              <a:rPr lang="es-MX" b="1" i="1" dirty="0" smtClean="0"/>
              <a:t>o infidelidad conyugal</a:t>
            </a:r>
            <a:r>
              <a:rPr lang="es-MX" i="1" dirty="0" smtClean="0"/>
              <a:t>, se da cuando </a:t>
            </a:r>
            <a:r>
              <a:rPr lang="es-MX" i="1" dirty="0"/>
              <a:t>un hombre y una mujer, de los cuales al menos uno está casado, establecen una relación sexual, aunque </a:t>
            </a:r>
            <a:r>
              <a:rPr lang="es-MX" i="1" dirty="0" smtClean="0"/>
              <a:t>ocasional.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 smtClean="0"/>
              <a:t>El </a:t>
            </a:r>
            <a:r>
              <a:rPr lang="es-MX" b="1" i="1" dirty="0" smtClean="0"/>
              <a:t>divorcio</a:t>
            </a:r>
            <a:r>
              <a:rPr lang="es-MX" i="1" dirty="0" smtClean="0"/>
              <a:t>, adquiere carácter </a:t>
            </a:r>
            <a:r>
              <a:rPr lang="es-MX" i="1" dirty="0"/>
              <a:t>inmoral a causa del desorden que introduce en </a:t>
            </a:r>
            <a:r>
              <a:rPr lang="es-MX" i="1" dirty="0" smtClean="0"/>
              <a:t>la familia </a:t>
            </a:r>
            <a:r>
              <a:rPr lang="es-MX" i="1" dirty="0"/>
              <a:t>y en la sociedad. Este desorden entraña daños graves: para el cónyuge, que se ve abandonado; para los hijos, traumatizados por la separación de los padres, y a menudo viviendo en tensión a causa de sus </a:t>
            </a:r>
            <a:r>
              <a:rPr lang="es-MX" i="1" dirty="0" smtClean="0"/>
              <a:t>padres.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L</a:t>
            </a:r>
            <a:r>
              <a:rPr lang="es-MX" i="1" dirty="0" smtClean="0"/>
              <a:t>a</a:t>
            </a:r>
            <a:r>
              <a:rPr lang="es-MX" i="1" dirty="0"/>
              <a:t> </a:t>
            </a:r>
            <a:r>
              <a:rPr lang="es-MX" b="1" i="1" dirty="0"/>
              <a:t>poligamia</a:t>
            </a:r>
            <a:r>
              <a:rPr lang="es-MX" i="1" dirty="0"/>
              <a:t> </a:t>
            </a:r>
            <a:r>
              <a:rPr lang="es-MX" i="1" dirty="0" smtClean="0"/>
              <a:t>“</a:t>
            </a:r>
            <a:r>
              <a:rPr lang="es-MX" i="1" dirty="0"/>
              <a:t>niega directamente el designio de Dios, tal como es revelado desde los orígenes, porque es contraria a la igual dignidad personal del hombre y de la mujer, que en el matrimonio se dan con un amor total y por lo mismo único y </a:t>
            </a:r>
            <a:r>
              <a:rPr lang="es-MX" i="1" dirty="0" smtClean="0"/>
              <a:t>exclusivo.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i="1" dirty="0"/>
              <a:t>Incesto</a:t>
            </a:r>
            <a:r>
              <a:rPr lang="es-MX" i="1" dirty="0"/>
              <a:t> es la relación carnal entre parientes dentro de los grados en que está prohibido el </a:t>
            </a:r>
            <a:r>
              <a:rPr lang="es-MX" i="1" dirty="0" smtClean="0"/>
              <a:t>matrimonio.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Hay</a:t>
            </a:r>
            <a:r>
              <a:rPr lang="es-MX" b="1" i="1" dirty="0"/>
              <a:t> unión libre</a:t>
            </a:r>
            <a:r>
              <a:rPr lang="es-MX" i="1" dirty="0"/>
              <a:t> cuando el hombre y la mujer se niegan a dar forma jurídica y pública a una unión que implica la intimidad </a:t>
            </a:r>
            <a:r>
              <a:rPr lang="es-MX" i="1" dirty="0" smtClean="0"/>
              <a:t>sexual.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8240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22661" y="415104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PREGUNTAS DE REFLEXIÓN SEXTO MANDAMIENTO NO COMETERAS ADULTERIO / ACTOS IMPUROS?</a:t>
            </a:r>
            <a:endParaRPr lang="en-US" dirty="0"/>
          </a:p>
        </p:txBody>
      </p:sp>
      <p:sp>
        <p:nvSpPr>
          <p:cNvPr id="4" name="CuadroTexto 3"/>
          <p:cNvSpPr txBox="1"/>
          <p:nvPr/>
        </p:nvSpPr>
        <p:spPr>
          <a:xfrm>
            <a:off x="1306285" y="2338251"/>
            <a:ext cx="1007146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 smtClean="0"/>
              <a:t>He vivido culpablemente la sexualidad con: la masturbación, la fornicación, el adulterio, </a:t>
            </a:r>
            <a:r>
              <a:rPr lang="es-MX" i="1" dirty="0" smtClean="0"/>
              <a:t>prostitución, pecados </a:t>
            </a:r>
            <a:r>
              <a:rPr lang="es-MX" i="1" dirty="0" smtClean="0"/>
              <a:t>contra la naturaleza?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 smtClean="0"/>
              <a:t>He sido imprudente, poniéndome en peligro de pecar por conversaciones, películas, revistas, grupos de WhatsApp, malas </a:t>
            </a:r>
            <a:r>
              <a:rPr lang="es-MX" i="1" dirty="0" err="1" smtClean="0"/>
              <a:t>companias</a:t>
            </a:r>
            <a:r>
              <a:rPr lang="es-MX" i="1" dirty="0" smtClean="0"/>
              <a:t>, páginas de internet?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 smtClean="0"/>
              <a:t>He seducido a otros u otras, poniéndoles en ocasión de pecado y les he inducido a cometer acciones impuras: desnudismo, pornografía, relaciones sexuales.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 smtClean="0"/>
              <a:t>He buscado llamar la atención en la forma de vestirme o mi comportamiento atrevido, con peligro de seducción y escándalo? </a:t>
            </a:r>
          </a:p>
          <a:p>
            <a:endParaRPr lang="es-MX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14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2343</TotalTime>
  <Words>861</Words>
  <Application>Microsoft Office PowerPoint</Application>
  <PresentationFormat>Panorámica</PresentationFormat>
  <Paragraphs>51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Espiral</vt:lpstr>
      <vt:lpstr>SEXTO MANDAMIENTO</vt:lpstr>
      <vt:lpstr>I. “Hombre y mujer los creó...” </vt:lpstr>
      <vt:lpstr>II. La vocación a la castidad  </vt:lpstr>
      <vt:lpstr>III. El amor de los esposos</vt:lpstr>
      <vt:lpstr>IV. Las ofensas a la dignidad del matrimonio</vt:lpstr>
      <vt:lpstr>PREGUNTAS DE REFLEXIÓN SEXTO MANDAMIENTO NO COMETERAS ADULTERIO / ACTOS IMPUROS?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SEXTO MANDAMIENTO</dc:title>
  <dc:creator>BAYRON MOYA</dc:creator>
  <cp:lastModifiedBy>BAYRON MOYA</cp:lastModifiedBy>
  <cp:revision>15</cp:revision>
  <dcterms:created xsi:type="dcterms:W3CDTF">2020-09-05T23:11:37Z</dcterms:created>
  <dcterms:modified xsi:type="dcterms:W3CDTF">2020-09-09T13:14:28Z</dcterms:modified>
</cp:coreProperties>
</file>